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4"/>
  </p:sldMasterIdLst>
  <p:notesMasterIdLst>
    <p:notesMasterId r:id="rId25"/>
  </p:notesMasterIdLst>
  <p:sldIdLst>
    <p:sldId id="256" r:id="rId5"/>
    <p:sldId id="379" r:id="rId6"/>
    <p:sldId id="418" r:id="rId7"/>
    <p:sldId id="412" r:id="rId8"/>
    <p:sldId id="314" r:id="rId9"/>
    <p:sldId id="420" r:id="rId10"/>
    <p:sldId id="421" r:id="rId11"/>
    <p:sldId id="422" r:id="rId12"/>
    <p:sldId id="423" r:id="rId13"/>
    <p:sldId id="424" r:id="rId14"/>
    <p:sldId id="419" r:id="rId15"/>
    <p:sldId id="425" r:id="rId16"/>
    <p:sldId id="426" r:id="rId17"/>
    <p:sldId id="427" r:id="rId18"/>
    <p:sldId id="428" r:id="rId19"/>
    <p:sldId id="417" r:id="rId20"/>
    <p:sldId id="315" r:id="rId21"/>
    <p:sldId id="367" r:id="rId22"/>
    <p:sldId id="429" r:id="rId23"/>
    <p:sldId id="43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FE25-5C47-209F-5E31-816D491B5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FF15A-66CA-7F16-5E71-CA2748FB5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596B7-E43F-0FA2-22EB-5517EDED7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0590-9F9A-443B-9295-A3931D8194B1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D5EC8-1F5F-B332-515A-E535617D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283B9-45E1-F42E-0B1D-8CC9EDCA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2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B4B4-93C0-CAC6-B04E-8A924AED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1A38E-F689-5465-0E93-ABDC448FE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B678B-0605-F2D5-130B-7925D531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351E7-1A6C-01B3-3C6D-B469CB90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5F584-17D0-7550-4339-E16FC6C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01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5575CB-4A25-3EFB-E60B-86A1CDC2A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8796B1-22E7-6488-CF44-6810DE39B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6893-B4AA-6B59-8479-98C7A9CDC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DEE0-34E5-4E0F-BEC1-4B8835F82CD1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727DF-EBA9-B911-8BE0-200E41C9D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E19E9-6F9B-F87F-3FE3-6E971A98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02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129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63F7-0968-20ED-D2D5-6F1B19A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93D99-C19C-A54D-B729-6B8057E1E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13CC7-D611-F71F-F38B-1D846A018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6ACFE-367E-2CF8-F341-36A19CD6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7259F-2F7E-6814-6233-4E5B478E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1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5A58-BE08-8636-7929-01EEB038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BDFD-79F1-8DE7-0D48-8EDE66D05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D0F16-A24E-D5A9-DDF6-DDC8926C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FACF8-E63D-4673-A128-83547867BB7A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BD3D0-F512-17B4-40CA-9B65A9B6E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44AF-D989-17FA-7471-A3A6C67A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D49F-2747-C83D-2FCE-B5F269D6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A8E5-3E23-24CB-E354-7CFB14397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B9F61-D5E2-18DA-5EC0-5DC4E5BD4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00527-3144-0680-BFDA-6AC76867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32A25-035C-3C79-9BAB-19FC3D0C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51C21-765B-F26E-56C2-DEF15341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2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B47DA-A52C-1111-9B08-DE9C0DCF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1F504-590B-6D61-FD18-5F80E11A2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EBC55-817F-ACF7-EE65-4800F9365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FDFEE-5821-A6E3-1C6A-29419B35A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52AA1-E152-9A8B-03DB-9DB7796AE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C6B9BA-ECC8-3D6D-6863-C815B3A1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D9BBDC-3C33-DC21-3FB5-84338A0C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EDF24-F568-507C-C1A7-E87ABCE4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1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8EFE-AF7C-783A-A41A-84A268EDC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78BF8-D629-2456-AE87-1457AA311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474F9-9EB9-B1C0-4DAD-694ABA39D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A2E5C-6D08-AAF0-F833-ACB5CFC1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00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254956-FE61-4DD9-8CC6-C9B4EB39E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2AD68-52C6-5715-33ED-A7D83FC7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BCB5B-E886-CB51-3121-B07082D3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2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6035-764B-2026-67A1-1B60CF3C3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5B37-F28C-7008-7095-FB103B943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C3E9A-0394-B550-B96C-328842FF4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0E94B-795D-6374-FEFE-9E3C4C20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13C76-FA5F-9167-9E30-3207F731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7888D-4FC8-95D6-F696-A73C3E22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36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EB72-F657-0197-CF22-32B8A5B0B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6885E-6350-3232-EA3E-CE0B00F9E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5C534-9B7A-8472-3429-A72CA9FFF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674-74B9-5579-F7AD-32EA84056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1C343-DE7C-2335-8F2D-BA4F2B0A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CEAC1-E20C-A40B-5D0F-8A980AF7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44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CBB3D-DF5F-1888-330A-A23FDA1F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C1AFB-EA4B-7736-59AA-8341D1D87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18FCA-30D5-84C9-8A85-7AC0AF5B5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32351-60CE-281F-E0F8-44C5D0287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9DFA-9F53-02B8-F4D8-F3F2F9041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9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.png"/><Relationship Id="rId3" Type="http://schemas.openxmlformats.org/officeDocument/2006/relationships/tags" Target="../tags/tag5.xm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29.png"/><Relationship Id="rId5" Type="http://schemas.openxmlformats.org/officeDocument/2006/relationships/tags" Target="../tags/tag7.xml"/><Relationship Id="rId10" Type="http://schemas.openxmlformats.org/officeDocument/2006/relationships/image" Target="../media/image28.png"/><Relationship Id="rId4" Type="http://schemas.openxmlformats.org/officeDocument/2006/relationships/tags" Target="../tags/tag6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7.png"/><Relationship Id="rId3" Type="http://schemas.openxmlformats.org/officeDocument/2006/relationships/tags" Target="../tags/tag10.xml"/><Relationship Id="rId7" Type="http://schemas.openxmlformats.org/officeDocument/2006/relationships/image" Target="../media/image37.png"/><Relationship Id="rId12" Type="http://schemas.openxmlformats.org/officeDocument/2006/relationships/image" Target="../media/image81.png"/><Relationship Id="rId2" Type="http://schemas.openxmlformats.org/officeDocument/2006/relationships/tags" Target="../tags/tag9.xml"/><Relationship Id="rId16" Type="http://schemas.openxmlformats.org/officeDocument/2006/relationships/image" Target="../media/image41.gif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5" Type="http://schemas.openxmlformats.org/officeDocument/2006/relationships/image" Target="../media/image40.gif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12.xml"/><Relationship Id="rId9" Type="http://schemas.microsoft.com/office/2007/relationships/hdphoto" Target="../media/hdphoto3.wdp"/><Relationship Id="rId1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jpe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05" y="0"/>
            <a:ext cx="6873405" cy="2885607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Masterclass Series</a:t>
            </a:r>
            <a:b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Time-Dependent Density-Functional Theory (TDDFT)</a:t>
            </a:r>
          </a:p>
        </p:txBody>
      </p:sp>
      <p:pic>
        <p:nvPicPr>
          <p:cNvPr id="4" name="Picture 2 1" descr="Image preview">
            <a:extLst>
              <a:ext uri="{FF2B5EF4-FFF2-40B4-BE49-F238E27FC236}">
                <a16:creationId xmlns:a16="http://schemas.microsoft.com/office/drawing/2014/main" id="{8AED583F-38A7-5223-7C3A-C7B525905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284" y="3311593"/>
            <a:ext cx="2214716" cy="11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F0A8965-CC42-15C8-D022-A191C5D44492}"/>
              </a:ext>
            </a:extLst>
          </p:cNvPr>
          <p:cNvSpPr txBox="1">
            <a:spLocks/>
          </p:cNvSpPr>
          <p:nvPr/>
        </p:nvSpPr>
        <p:spPr>
          <a:xfrm>
            <a:off x="-2705" y="5221486"/>
            <a:ext cx="6334433" cy="1547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Robert Michael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Boppo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Jones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Attosecond Quantum Physics Laboratory, Department of Physics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– King’s College London</a:t>
            </a:r>
          </a:p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www.attokings.com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3E493AF-6F09-A268-3AB7-0143341B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397" y="0"/>
            <a:ext cx="3279793" cy="21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37625-8262-6265-2217-1F9390C85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E299E5B-6524-53F7-8E3E-89A8C2D5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46180" cy="1289997"/>
          </a:xfrm>
        </p:spPr>
        <p:txBody>
          <a:bodyPr>
            <a:normAutofit/>
          </a:bodyPr>
          <a:lstStyle/>
          <a:p>
            <a:pPr lvl="1"/>
            <a:r>
              <a:rPr lang="en-GB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state – SCF Convergence</a:t>
            </a:r>
          </a:p>
        </p:txBody>
      </p:sp>
      <p:pic>
        <p:nvPicPr>
          <p:cNvPr id="2" name="Picture 1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13E68493-1007-A2BB-C8B2-82D1A2FB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60406-09A9-A8C8-462F-4B5CA1C6F9EE}"/>
              </a:ext>
            </a:extLst>
          </p:cNvPr>
          <p:cNvSpPr txBox="1"/>
          <p:nvPr/>
        </p:nvSpPr>
        <p:spPr>
          <a:xfrm>
            <a:off x="332055" y="1289997"/>
            <a:ext cx="3988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Self-Consistent Field solves KS equations iteratively until a converged electron density is obtained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Initial guess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Construct effective potential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Solve the KS equations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Compute density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Check convergence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Mix?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Iterate if necessary – Party if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074" name="Picture 2" descr="Simplified overview of the self-consistent field (SCF) cycle in DFT. |  Download Scientific Diagram">
            <a:extLst>
              <a:ext uri="{FF2B5EF4-FFF2-40B4-BE49-F238E27FC236}">
                <a16:creationId xmlns:a16="http://schemas.microsoft.com/office/drawing/2014/main" id="{0425ED43-60BD-DFC9-2D77-2018B6416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738" y="1289997"/>
            <a:ext cx="2435262" cy="277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self-consistent-field cycle — Siesta Documentation">
            <a:extLst>
              <a:ext uri="{FF2B5EF4-FFF2-40B4-BE49-F238E27FC236}">
                <a16:creationId xmlns:a16="http://schemas.microsoft.com/office/drawing/2014/main" id="{8D43F33F-556E-74D7-DFBA-8C3E22C92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760" y="1099596"/>
            <a:ext cx="5433260" cy="355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7A555E-A477-DF08-56C4-489DF407DAE2}"/>
                  </a:ext>
                </a:extLst>
              </p:cNvPr>
              <p:cNvSpPr txBox="1"/>
              <p:nvPr/>
            </p:nvSpPr>
            <p:spPr>
              <a:xfrm>
                <a:off x="5047468" y="5403208"/>
                <a:ext cx="4105547" cy="349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  <m: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7A555E-A477-DF08-56C4-489DF407D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468" y="5403208"/>
                <a:ext cx="4105547" cy="349070"/>
              </a:xfrm>
              <a:prstGeom prst="rect">
                <a:avLst/>
              </a:prstGeom>
              <a:blipFill>
                <a:blip r:embed="rId5"/>
                <a:stretch>
                  <a:fillRect l="-297" r="-446" b="-224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B81BFF-A22F-0BDF-D6F6-6104238065C3}"/>
              </a:ext>
            </a:extLst>
          </p:cNvPr>
          <p:cNvSpPr txBox="1"/>
          <p:nvPr/>
        </p:nvSpPr>
        <p:spPr>
          <a:xfrm>
            <a:off x="1133985" y="5296348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Mixing can help avoid issues like oscillations or divergence in the cycle </a:t>
            </a:r>
          </a:p>
        </p:txBody>
      </p:sp>
    </p:spTree>
    <p:extLst>
      <p:ext uri="{BB962C8B-B14F-4D97-AF65-F5344CB8AC3E}">
        <p14:creationId xmlns:p14="http://schemas.microsoft.com/office/powerpoint/2010/main" val="1843615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4D657-5A95-0808-5ADF-77CE8C7CD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410985-988B-859A-D58B-3C12AB095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35035" cy="1289997"/>
          </a:xfrm>
        </p:spPr>
        <p:txBody>
          <a:bodyPr>
            <a:normAutofit fontScale="90000"/>
          </a:bodyPr>
          <a:lstStyle/>
          <a:p>
            <a:pPr lvl="1"/>
            <a:r>
              <a:rPr lang="en-GB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ground state -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0143C58-798F-1872-46C2-2E3759E9F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563" y="2345360"/>
                <a:ext cx="5847190" cy="4042539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 </a:t>
                </a:r>
                <a:r>
                  <a:rPr lang="en-GB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 Initio </a:t>
                </a:r>
                <a:r>
                  <a:rPr lang="en-GB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techniques</a:t>
                </a:r>
                <a:r>
                  <a:rPr lang="en-GB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must start with a reformulation of the molecular Hamiltonian.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Many-body problem is insoluble! 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Kohn-Sham DFT solves the many-body problem by ignoring it.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external fields, e.g., nuclei.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sub>
                    </m:sSub>
                    <m:r>
                      <a:rPr lang="en-GB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classical coulomb interactions.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𝑋𝐶</m:t>
                        </m:r>
                      </m:sub>
                    </m:sSub>
                    <m:r>
                      <a:rPr lang="en-GB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exchange and correlation (QM).</a:t>
                </a:r>
              </a:p>
              <a:p>
                <a:pPr marL="0" indent="0">
                  <a:buNone/>
                </a:pPr>
                <a:endParaRPr lang="en-GB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0143C58-798F-1872-46C2-2E3759E9F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563" y="2345360"/>
                <a:ext cx="5847190" cy="4042539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\documentclass{article}&#10;\usepackage{amsmath}&#10;\pagestyle{empty}&#10;\begin{document}&#10;&#10;\begin{equation*}&#10;    h_{KS}\varphi_{i}(\textbf{r}) = \varepsilon_{i}\varphi_{i}(\textbf{r})&#10;    \label{eqn:hKS}&#10;\end{equation*}&#10;&#10;\end{document}" title="IguanaTex Bitmap Display">
            <a:extLst>
              <a:ext uri="{FF2B5EF4-FFF2-40B4-BE49-F238E27FC236}">
                <a16:creationId xmlns:a16="http://schemas.microsoft.com/office/drawing/2014/main" id="{7907D50D-0310-DBF7-EB2F-4C34765292E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099" y="2686262"/>
            <a:ext cx="2084223" cy="293288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\begin{equation*}&#10;    H = \sum_{i} \frac{ P_{i}^{2} }{2m_{i}} + \sum_{I} \frac{ P_{I}^{2} }{2M_{I}} + \sum_{i&gt;j} \frac{e^{2}}{ |\textbf{r}_{i} - \textbf{r}_{j}| } - \sum_{i,I} \frac{ Z_{I} e^{2} }{ | \textbf{r}_{i} - \textbf{R}_{I} |} + \sum_{I&gt;J} \frac{ Z_{I}Z_{J}e^{2}}{ | \textbf{R}_{I} - \textbf{R}_{J} | }&#10;    \label{eqn:MB_Ham}&#10;\end{equation*}&#10;&#10;&#10;\end{document}" title="IguanaTex Bitmap Display">
            <a:extLst>
              <a:ext uri="{FF2B5EF4-FFF2-40B4-BE49-F238E27FC236}">
                <a16:creationId xmlns:a16="http://schemas.microsoft.com/office/drawing/2014/main" id="{28F9969F-A2FB-FA07-0A38-5103F458D5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61050" y="1402188"/>
            <a:ext cx="8064000" cy="717714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\begin{equation*}&#10;h_{KS}[n] = -\frac{1}{2}\nabla^{2} + V_{ext}(\textbf{r}) + V_{H}[n](\textbf{r}) + V_{XC}[n](\textbf{r}) &#10;\end{equation*}&#10;&#10;&#10;\end{document}" title="IguanaTex Bitmap Display">
            <a:extLst>
              <a:ext uri="{FF2B5EF4-FFF2-40B4-BE49-F238E27FC236}">
                <a16:creationId xmlns:a16="http://schemas.microsoft.com/office/drawing/2014/main" id="{69EBB0A3-B683-CDE5-7B56-0CE9A56602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27" y="3531854"/>
            <a:ext cx="5519238" cy="513524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\begin{equation*}&#10;V_{H}[n] = \int \frac{n'}{|r-r'|}dr'&#10;\end{equation*}&#10;&#10;&#10;\end{document}" title="IguanaTex Bitmap Display">
            <a:extLst>
              <a:ext uri="{FF2B5EF4-FFF2-40B4-BE49-F238E27FC236}">
                <a16:creationId xmlns:a16="http://schemas.microsoft.com/office/drawing/2014/main" id="{6766E68A-744A-7A4E-9A69-CB922EE4E4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132" y="4585125"/>
            <a:ext cx="2380190" cy="598858"/>
          </a:xfrm>
          <a:prstGeom prst="rect">
            <a:avLst/>
          </a:prstGeom>
        </p:spPr>
      </p:pic>
      <p:pic>
        <p:nvPicPr>
          <p:cNvPr id="43" name="Picture 42" descr="\documentclass{article}&#10;\usepackage{amsmath}&#10;\pagestyle{empty}&#10;\begin{document}&#10;&#10;\begin{equation*}&#10;V_{XC}[n] = \frac{\delta E_{XC}[n]}{\delta n}&#10;\end{equation*}&#10;&#10;&#10;\end{document}" title="IguanaTex Bitmap Display">
            <a:extLst>
              <a:ext uri="{FF2B5EF4-FFF2-40B4-BE49-F238E27FC236}">
                <a16:creationId xmlns:a16="http://schemas.microsoft.com/office/drawing/2014/main" id="{8EFAB1AA-1A46-DD6D-F022-A2999DFDE87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381" y="5510209"/>
            <a:ext cx="2095238" cy="537905"/>
          </a:xfrm>
          <a:prstGeom prst="rect">
            <a:avLst/>
          </a:prstGeom>
        </p:spPr>
      </p:pic>
      <p:pic>
        <p:nvPicPr>
          <p:cNvPr id="2" name="Picture 1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2A3A5F52-5E89-C740-F6DD-7F5C20BEBC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7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6C93A-9824-6EDC-7A89-BC72C41CB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A7AB6A48-F1C2-8BFA-A89D-A76DD852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11318" cy="1280160"/>
          </a:xfrm>
        </p:spPr>
        <p:txBody>
          <a:bodyPr>
            <a:normAutofit/>
          </a:bodyPr>
          <a:lstStyle/>
          <a:p>
            <a:r>
              <a:rPr lang="en-GB" sz="4400" dirty="0"/>
              <a:t>What’s the agenda, Brenda? What’s the plan, Stan?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F829E-8C1A-6A15-B078-2C5EB8DE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50" y="1088006"/>
            <a:ext cx="10742302" cy="5577839"/>
          </a:xfrm>
        </p:spPr>
        <p:txBody>
          <a:bodyPr>
            <a:normAutofit lnSpcReduction="10000"/>
          </a:bodyPr>
          <a:lstStyle/>
          <a:p>
            <a:r>
              <a:rPr lang="en-GB" sz="3200" strike="sngStrike" dirty="0">
                <a:solidFill>
                  <a:srgbClr val="FF0000"/>
                </a:solidFill>
              </a:rPr>
              <a:t>Introduction</a:t>
            </a:r>
          </a:p>
          <a:p>
            <a:pPr lvl="1"/>
            <a:r>
              <a:rPr lang="en-GB" sz="2800" strike="sngStrike" dirty="0">
                <a:solidFill>
                  <a:srgbClr val="FF0000"/>
                </a:solidFill>
              </a:rPr>
              <a:t>The many-body challenge</a:t>
            </a:r>
          </a:p>
          <a:p>
            <a:pPr lvl="1"/>
            <a:r>
              <a:rPr lang="en-GB" sz="2800" strike="sngStrike" dirty="0">
                <a:solidFill>
                  <a:srgbClr val="FF0000"/>
                </a:solidFill>
              </a:rPr>
              <a:t>Why (TD)DFT?</a:t>
            </a:r>
          </a:p>
          <a:p>
            <a:r>
              <a:rPr lang="en-GB" sz="3200" strike="sngStrike" dirty="0">
                <a:solidFill>
                  <a:srgbClr val="FF0000"/>
                </a:solidFill>
              </a:rPr>
              <a:t>Ground state foundations</a:t>
            </a:r>
          </a:p>
          <a:p>
            <a:pPr lvl="1"/>
            <a:r>
              <a:rPr lang="en-GB" sz="2800" strike="sngStrike" dirty="0">
                <a:solidFill>
                  <a:srgbClr val="FF0000"/>
                </a:solidFill>
              </a:rPr>
              <a:t>Addressing the many-body problem</a:t>
            </a:r>
          </a:p>
          <a:p>
            <a:pPr lvl="1"/>
            <a:r>
              <a:rPr lang="en-GB" sz="2800" strike="sngStrike" dirty="0">
                <a:solidFill>
                  <a:srgbClr val="FF0000"/>
                </a:solidFill>
              </a:rPr>
              <a:t>From wavefunction to density</a:t>
            </a:r>
          </a:p>
          <a:p>
            <a:pPr lvl="1"/>
            <a:r>
              <a:rPr lang="en-GB" sz="2800" strike="sngStrike" dirty="0">
                <a:solidFill>
                  <a:srgbClr val="FF0000"/>
                </a:solidFill>
              </a:rPr>
              <a:t>Kohn-Sham Theory</a:t>
            </a:r>
          </a:p>
          <a:p>
            <a:pPr lvl="1"/>
            <a:r>
              <a:rPr lang="en-GB" sz="2800" strike="sngStrike" dirty="0">
                <a:solidFill>
                  <a:srgbClr val="FF0000"/>
                </a:solidFill>
              </a:rPr>
              <a:t>Assumptions and approximations</a:t>
            </a:r>
          </a:p>
          <a:p>
            <a:pPr lvl="2"/>
            <a:r>
              <a:rPr lang="en-GB" sz="2400" strike="sngStrike" dirty="0">
                <a:solidFill>
                  <a:srgbClr val="FF0000"/>
                </a:solidFill>
              </a:rPr>
              <a:t>Born-Oppenheimer approximation</a:t>
            </a:r>
          </a:p>
          <a:p>
            <a:pPr lvl="2"/>
            <a:r>
              <a:rPr lang="en-GB" sz="2400" strike="sngStrike" dirty="0" err="1">
                <a:solidFill>
                  <a:srgbClr val="FF0000"/>
                </a:solidFill>
              </a:rPr>
              <a:t>Psuedopotentials</a:t>
            </a:r>
            <a:endParaRPr lang="en-GB" sz="2400" strike="sngStrike" dirty="0">
              <a:solidFill>
                <a:srgbClr val="FF0000"/>
              </a:solidFill>
            </a:endParaRPr>
          </a:p>
          <a:p>
            <a:pPr lvl="2"/>
            <a:r>
              <a:rPr lang="en-GB" sz="2400" strike="sngStrike" dirty="0">
                <a:solidFill>
                  <a:srgbClr val="FF0000"/>
                </a:solidFill>
              </a:rPr>
              <a:t>Exchange-Correlation</a:t>
            </a:r>
          </a:p>
          <a:p>
            <a:pPr lvl="2"/>
            <a:r>
              <a:rPr lang="en-GB" sz="2400" strike="sngStrike" dirty="0">
                <a:solidFill>
                  <a:srgbClr val="FF0000"/>
                </a:solidFill>
              </a:rPr>
              <a:t>Basis sets </a:t>
            </a:r>
          </a:p>
          <a:p>
            <a:pPr lvl="1"/>
            <a:r>
              <a:rPr lang="en-GB" sz="2800" strike="sngStrike" dirty="0">
                <a:solidFill>
                  <a:srgbClr val="FF0000"/>
                </a:solidFill>
              </a:rPr>
              <a:t>SCF convergence</a:t>
            </a:r>
            <a:endParaRPr lang="en-GB" sz="2800" strike="sngStrike" dirty="0"/>
          </a:p>
          <a:p>
            <a:pPr marL="0" indent="0">
              <a:buNone/>
            </a:pPr>
            <a:endParaRPr lang="en-GB" sz="3200" strike="sngStrike" dirty="0"/>
          </a:p>
        </p:txBody>
      </p:sp>
      <p:pic>
        <p:nvPicPr>
          <p:cNvPr id="3" name="Picture 2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AF9D73B2-B78F-B64B-C019-8A3F17DD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3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68B88-1754-DC31-7DAC-DFDBB819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C87A2389-1EC1-5E85-D989-BB9BF8835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11318" cy="1280160"/>
          </a:xfrm>
        </p:spPr>
        <p:txBody>
          <a:bodyPr>
            <a:normAutofit/>
          </a:bodyPr>
          <a:lstStyle/>
          <a:p>
            <a:r>
              <a:rPr lang="en-GB" sz="4400" dirty="0"/>
              <a:t>What’s the agenda, Brenda? What’s the plan, Stan?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7DDFD-D39A-E692-8E24-92E2FAD17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50" y="1088006"/>
            <a:ext cx="10742302" cy="5577839"/>
          </a:xfrm>
        </p:spPr>
        <p:txBody>
          <a:bodyPr>
            <a:normAutofit/>
          </a:bodyPr>
          <a:lstStyle/>
          <a:p>
            <a:r>
              <a:rPr lang="en-GB" sz="3200" dirty="0"/>
              <a:t>Time dependence</a:t>
            </a:r>
          </a:p>
          <a:p>
            <a:pPr lvl="1"/>
            <a:r>
              <a:rPr lang="en-GB" dirty="0"/>
              <a:t>Runge-Gross theorem</a:t>
            </a:r>
          </a:p>
          <a:p>
            <a:pPr lvl="1"/>
            <a:r>
              <a:rPr lang="en-GB" dirty="0"/>
              <a:t>Propagation methods</a:t>
            </a:r>
          </a:p>
          <a:p>
            <a:pPr lvl="1"/>
            <a:r>
              <a:rPr lang="en-GB" dirty="0"/>
              <a:t>δ-kick method</a:t>
            </a:r>
          </a:p>
          <a:p>
            <a:pPr lvl="1"/>
            <a:r>
              <a:rPr lang="en-GB" dirty="0"/>
              <a:t>Setting optical fields</a:t>
            </a:r>
          </a:p>
          <a:p>
            <a:pPr lvl="1"/>
            <a:r>
              <a:rPr lang="en-GB" dirty="0"/>
              <a:t>The Casida equations </a:t>
            </a:r>
          </a:p>
          <a:p>
            <a:r>
              <a:rPr lang="en-GB" dirty="0"/>
              <a:t>What can be calculated?</a:t>
            </a:r>
          </a:p>
          <a:p>
            <a:pPr lvl="1"/>
            <a:r>
              <a:rPr lang="en-GB" dirty="0"/>
              <a:t>Static (ground state)</a:t>
            </a:r>
          </a:p>
          <a:p>
            <a:pPr lvl="1"/>
            <a:r>
              <a:rPr lang="en-GB" dirty="0"/>
              <a:t>Time-dependent</a:t>
            </a:r>
          </a:p>
          <a:p>
            <a:r>
              <a:rPr lang="en-GB" dirty="0"/>
              <a:t>Worked examples</a:t>
            </a:r>
          </a:p>
          <a:p>
            <a:pPr lvl="1"/>
            <a:r>
              <a:rPr lang="en-GB" dirty="0"/>
              <a:t>Finite and periodic systems</a:t>
            </a:r>
          </a:p>
          <a:p>
            <a:pPr lvl="1"/>
            <a:r>
              <a:rPr lang="en-GB" dirty="0"/>
              <a:t>Gases, molecules, solids</a:t>
            </a:r>
          </a:p>
          <a:p>
            <a:pPr lvl="1"/>
            <a:endParaRPr lang="en-GB" sz="2800" dirty="0"/>
          </a:p>
          <a:p>
            <a:endParaRPr lang="en-GB" sz="3200" dirty="0"/>
          </a:p>
        </p:txBody>
      </p:sp>
      <p:pic>
        <p:nvPicPr>
          <p:cNvPr id="3" name="Picture 2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38E142B0-CE70-1691-CBEB-5288CD7A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2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75D82-2BFF-25D1-6D3C-A90388B0E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B85C8B6-4F36-7901-7F35-64A25199E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46180" cy="1289997"/>
          </a:xfrm>
        </p:spPr>
        <p:txBody>
          <a:bodyPr>
            <a:normAutofit/>
          </a:bodyPr>
          <a:lstStyle/>
          <a:p>
            <a:pPr lvl="1"/>
            <a:r>
              <a:rPr lang="en-GB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Time-dependence – Runge-Gross theorem</a:t>
            </a:r>
          </a:p>
        </p:txBody>
      </p:sp>
      <p:pic>
        <p:nvPicPr>
          <p:cNvPr id="2" name="Picture 1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508E9A32-055A-422D-23AC-FDE8CD81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83814-F47C-600A-5B60-87CB3E9A51B6}"/>
              </a:ext>
            </a:extLst>
          </p:cNvPr>
          <p:cNvSpPr txBox="1"/>
          <p:nvPr/>
        </p:nvSpPr>
        <p:spPr>
          <a:xfrm>
            <a:off x="3612776" y="1532964"/>
            <a:ext cx="454510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Runge-Gross</a:t>
            </a:r>
          </a:p>
          <a:p>
            <a:r>
              <a:rPr lang="en-GB" dirty="0">
                <a:latin typeface="Consolas" panose="020B0609020204030204" pitchFamily="49" charset="0"/>
              </a:rPr>
              <a:t>Given an initial state, there is a one-to-one mapping between the time-dependent density and the external potential provided that the potential can be expressed as a Taylor Series in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E6A75-C2FD-C646-648D-1719F6C585BB}"/>
              </a:ext>
            </a:extLst>
          </p:cNvPr>
          <p:cNvSpPr txBox="1"/>
          <p:nvPr/>
        </p:nvSpPr>
        <p:spPr>
          <a:xfrm>
            <a:off x="1574565" y="3944471"/>
            <a:ext cx="917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are able to time-evolve a state given some initial conditions i.e., the ground state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Typically do so </a:t>
            </a:r>
            <a:r>
              <a:rPr lang="en-GB" dirty="0" err="1"/>
              <a:t>diabatically</a:t>
            </a:r>
            <a:r>
              <a:rPr lang="en-GB" dirty="0"/>
              <a:t> – i.e., assume that the shape of the external potential does not change during propagation (excluding external fields)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Consider a memoryless process usually – only a function of the current state n(</a:t>
            </a:r>
            <a:r>
              <a:rPr lang="en-GB" dirty="0" err="1"/>
              <a:t>r,t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744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CB352-4151-6B28-71BA-D20E138C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660CDA-8B72-1CF1-A5DA-8E301E27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46180" cy="1289997"/>
          </a:xfrm>
        </p:spPr>
        <p:txBody>
          <a:bodyPr>
            <a:normAutofit/>
          </a:bodyPr>
          <a:lstStyle/>
          <a:p>
            <a:pPr lvl="1"/>
            <a:r>
              <a:rPr lang="en-GB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Time-dependence – Propagation methods</a:t>
            </a:r>
          </a:p>
        </p:txBody>
      </p:sp>
      <p:pic>
        <p:nvPicPr>
          <p:cNvPr id="2" name="Picture 1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7C664077-1EB2-2141-194C-B06CBD6B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8350A3-BC4E-9239-17D2-E8C2B0E05268}"/>
              </a:ext>
            </a:extLst>
          </p:cNvPr>
          <p:cNvSpPr txBox="1"/>
          <p:nvPr/>
        </p:nvSpPr>
        <p:spPr>
          <a:xfrm>
            <a:off x="1782549" y="3429000"/>
            <a:ext cx="79810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Approximated enforced time reversal symmetry (</a:t>
            </a:r>
            <a:r>
              <a:rPr lang="en-GB" dirty="0" err="1"/>
              <a:t>aetrs</a:t>
            </a:r>
            <a:r>
              <a:rPr lang="en-GB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 time reversal symmetry to approximate Hamiltonian at the next time step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Update the time-evolved orbital wavefunction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Cheap and 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Can lead to numerical divergences with nonlinear effects or long time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Crank-Nicholson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Time-centred implicit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Unconditionally stable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Preserves unitarity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Expensive but accurate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7BE3C-0245-E3BA-DEAA-233599B8CFBD}"/>
                  </a:ext>
                </a:extLst>
              </p:cNvPr>
              <p:cNvSpPr txBox="1"/>
              <p:nvPr/>
            </p:nvSpPr>
            <p:spPr>
              <a:xfrm>
                <a:off x="3041925" y="1289997"/>
                <a:ext cx="546232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𝑘𝑠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7BE3C-0245-E3BA-DEAA-233599B8C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925" y="1289997"/>
                <a:ext cx="5462329" cy="526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C4CCEF-72BC-4D09-3D9C-7725EFF7FC51}"/>
                  </a:ext>
                </a:extLst>
              </p:cNvPr>
              <p:cNvSpPr txBox="1"/>
              <p:nvPr/>
            </p:nvSpPr>
            <p:spPr>
              <a:xfrm>
                <a:off x="3913415" y="1999758"/>
                <a:ext cx="4365169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𝑇𝑒𝑥𝑝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C4CCEF-72BC-4D09-3D9C-7725EFF7F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415" y="1999758"/>
                <a:ext cx="4365169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567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E8AF5-A4F9-450D-7696-2E749649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610847-6F74-4C2E-901E-5529E1E2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" y="0"/>
            <a:ext cx="5565913" cy="1374035"/>
          </a:xfrm>
        </p:spPr>
        <p:txBody>
          <a:bodyPr>
            <a:normAutofit/>
          </a:bodyPr>
          <a:lstStyle/>
          <a:p>
            <a:pPr lvl="1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Why do a simulation?</a:t>
            </a:r>
          </a:p>
        </p:txBody>
      </p:sp>
      <p:pic>
        <p:nvPicPr>
          <p:cNvPr id="4098" name="Picture 2" descr="How goes GIF - Find on GIFER">
            <a:extLst>
              <a:ext uri="{FF2B5EF4-FFF2-40B4-BE49-F238E27FC236}">
                <a16:creationId xmlns:a16="http://schemas.microsoft.com/office/drawing/2014/main" id="{027D50A6-D24B-C667-5C9F-774F1D892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84902"/>
            <a:ext cx="5845682" cy="328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Hitchhiker's Guide to Space &amp; Plasma Physics — The Saturn V rocket  launches Apollo 11 on its...">
            <a:extLst>
              <a:ext uri="{FF2B5EF4-FFF2-40B4-BE49-F238E27FC236}">
                <a16:creationId xmlns:a16="http://schemas.microsoft.com/office/drawing/2014/main" id="{7FAAF113-9F28-4452-FFE1-0FC104268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5" y="1784902"/>
            <a:ext cx="5252709" cy="328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91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\documentclass{article}&#10;\usepackage{amsmath}&#10;\pagestyle{empty}&#10;\begin{document}&#10;&#10;\begin{equation*}&#10;    i \frac{\partial}{\partial t} \varphi_{i}(\textbf{r},t) = h_{KS}[n(\textbf{r},t)](t)\varphi_{i}(\textbf{r},t),&#10;    \label{eqn:TDK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DD038907-FAED-8B81-8500-D59B411967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74322" y="1769511"/>
            <a:ext cx="4557336" cy="59184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DF2AF0-2F7C-9316-399F-748F18475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87" y="1274310"/>
            <a:ext cx="4744530" cy="4042539"/>
          </a:xfrm>
          <a:noFill/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 may evolve the electronic system in time subject to some external potential.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Typically wanting to model some laser.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Calculate spectra from dipole evolution.</a:t>
            </a:r>
          </a:p>
        </p:txBody>
      </p:sp>
      <p:pic>
        <p:nvPicPr>
          <p:cNvPr id="15" name="Picture 14" descr="\documentclass{article}&#10;\usepackage{amsmath}&#10;\pagestyle{empty}&#10;\begin{document}&#10;&#10;\begin{equation*}&#10;    V(r,t) = f(r)cos(\omega t + \phi(t))g(t)&#10;\end{equation*}&#10;&#10;\end{document}" title="IguanaTex Bitmap Display">
            <a:extLst>
              <a:ext uri="{FF2B5EF4-FFF2-40B4-BE49-F238E27FC236}">
                <a16:creationId xmlns:a16="http://schemas.microsoft.com/office/drawing/2014/main" id="{15B8DF56-5970-E6DB-983D-69758581A7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94" y="2862071"/>
            <a:ext cx="3707933" cy="294326"/>
          </a:xfrm>
          <a:prstGeom prst="rect">
            <a:avLst/>
          </a:prstGeom>
        </p:spPr>
      </p:pic>
      <p:pic>
        <p:nvPicPr>
          <p:cNvPr id="16" name="Picture 15" descr="A picture containing text, font, line, plot&#10;&#10;Description automatically generated">
            <a:extLst>
              <a:ext uri="{FF2B5EF4-FFF2-40B4-BE49-F238E27FC236}">
                <a16:creationId xmlns:a16="http://schemas.microsoft.com/office/drawing/2014/main" id="{001FA6A9-0F1F-FA23-3C94-C5C58CBCB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204" y="2926621"/>
            <a:ext cx="3060141" cy="1552437"/>
          </a:xfrm>
          <a:prstGeom prst="rect">
            <a:avLst/>
          </a:prstGeom>
        </p:spPr>
      </p:pic>
      <p:pic>
        <p:nvPicPr>
          <p:cNvPr id="2052" name="Picture 4" descr="Hammer Cartoon Images – Browse 37,501 Stock Photos, Vectors, and Video |  Adobe Stock">
            <a:extLst>
              <a:ext uri="{FF2B5EF4-FFF2-40B4-BE49-F238E27FC236}">
                <a16:creationId xmlns:a16="http://schemas.microsoft.com/office/drawing/2014/main" id="{547CE152-9F3C-BAA6-51ED-A751D6F3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333" b="95556" l="5278" r="95556">
                        <a14:foregroundMark x1="92222" y1="88333" x2="91389" y2="91667"/>
                        <a14:foregroundMark x1="95000" y1="89722" x2="95833" y2="90000"/>
                        <a14:foregroundMark x1="89722" y1="93889" x2="91111" y2="95556"/>
                        <a14:foregroundMark x1="5278" y1="28889" x2="8056" y2="30278"/>
                        <a14:foregroundMark x1="28056" y1="10000" x2="32778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37265" y="4998432"/>
            <a:ext cx="1787910" cy="165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A6C1C31-8B52-A628-9B8F-88414DBA4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3189">
            <a:off x="3452041" y="4964956"/>
            <a:ext cx="1720366" cy="172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38504-C4E5-57AE-29AD-B7DCD65A1A4D}"/>
                  </a:ext>
                </a:extLst>
              </p:cNvPr>
              <p:cNvSpPr txBox="1"/>
              <p:nvPr/>
            </p:nvSpPr>
            <p:spPr>
              <a:xfrm>
                <a:off x="5313005" y="3722760"/>
                <a:ext cx="3060141" cy="935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𝐻𝐻𝐺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38504-C4E5-57AE-29AD-B7DCD65A1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005" y="3722760"/>
                <a:ext cx="3060141" cy="9350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5F2084C-8C02-0606-AFF7-9559E5E02BE8}"/>
              </a:ext>
            </a:extLst>
          </p:cNvPr>
          <p:cNvSpPr/>
          <p:nvPr/>
        </p:nvSpPr>
        <p:spPr>
          <a:xfrm rot="20665221">
            <a:off x="4993825" y="4672315"/>
            <a:ext cx="151068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ARPES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047712-5DCB-C2BB-3AE6-FB011224B7DC}"/>
              </a:ext>
            </a:extLst>
          </p:cNvPr>
          <p:cNvSpPr/>
          <p:nvPr/>
        </p:nvSpPr>
        <p:spPr>
          <a:xfrm rot="21263884">
            <a:off x="5197919" y="5289856"/>
            <a:ext cx="13710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ECD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9B0FDA-4467-2331-8173-05B3D37F55A1}"/>
              </a:ext>
            </a:extLst>
          </p:cNvPr>
          <p:cNvSpPr/>
          <p:nvPr/>
        </p:nvSpPr>
        <p:spPr>
          <a:xfrm rot="638415">
            <a:off x="5054755" y="5941070"/>
            <a:ext cx="13710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</a:p>
        </p:txBody>
      </p:sp>
      <p:pic>
        <p:nvPicPr>
          <p:cNvPr id="2" name="Picture 1" descr="\documentclass{article}&#10;\usepackage{amsmath}&#10;\pagestyle{empty}&#10;\begin{document}&#10;&#10;\begin{equation*}&#10;    h_{KS}\varphi_{i}(\textbf{r}) = \varepsilon_{i}\varphi_{i}(\textbf{r})&#10;    \label{eqn:hKS}&#10;\end{equation*}&#10;&#10;\end{document}" title="IguanaTex Bitmap Display">
            <a:extLst>
              <a:ext uri="{FF2B5EF4-FFF2-40B4-BE49-F238E27FC236}">
                <a16:creationId xmlns:a16="http://schemas.microsoft.com/office/drawing/2014/main" id="{32809244-EC45-A4A8-FE20-11F445AB89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73" y="1322564"/>
            <a:ext cx="2084223" cy="293288"/>
          </a:xfrm>
          <a:prstGeom prst="rect">
            <a:avLst/>
          </a:prstGeom>
        </p:spPr>
      </p:pic>
      <p:pic>
        <p:nvPicPr>
          <p:cNvPr id="3" name="Picture 2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9B8FF0B8-F242-BBA2-5255-2AF2C73858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p:pic>
        <p:nvPicPr>
          <p:cNvPr id="4" name="Picture 3" descr="A black circle with red and blue lines&#10;&#10;Description automatically generated">
            <a:extLst>
              <a:ext uri="{FF2B5EF4-FFF2-40B4-BE49-F238E27FC236}">
                <a16:creationId xmlns:a16="http://schemas.microsoft.com/office/drawing/2014/main" id="{DE30178A-AABB-0E09-1A98-0AFFFB2DC1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1798" y="5033394"/>
            <a:ext cx="2291803" cy="1527869"/>
          </a:xfrm>
          <a:prstGeom prst="rect">
            <a:avLst/>
          </a:prstGeom>
        </p:spPr>
      </p:pic>
      <p:pic>
        <p:nvPicPr>
          <p:cNvPr id="5" name="Picture 4" descr="A graph of a graph of a red circle and black lines&#10;&#10;Description automatically generated with medium confidence">
            <a:extLst>
              <a:ext uri="{FF2B5EF4-FFF2-40B4-BE49-F238E27FC236}">
                <a16:creationId xmlns:a16="http://schemas.microsoft.com/office/drawing/2014/main" id="{803D6F7E-DB84-D04F-5E7C-1C18E76136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8935" y="5177151"/>
            <a:ext cx="1476677" cy="12836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10CBB01-55A5-4B9B-5835-3B3737788A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514680" cy="128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GB" sz="40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3B2349-81ED-1EF5-7E4C-574CB6A3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67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47F400B-5198-DBDA-6420-38D10397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4" y="4776"/>
            <a:ext cx="7070034" cy="1252941"/>
          </a:xfrm>
        </p:spPr>
        <p:txBody>
          <a:bodyPr>
            <a:normAutofit/>
          </a:bodyPr>
          <a:lstStyle/>
          <a:p>
            <a:r>
              <a:rPr lang="en-GB" sz="4000" dirty="0"/>
              <a:t>What can be calculated - static?</a:t>
            </a:r>
          </a:p>
        </p:txBody>
      </p:sp>
      <p:pic>
        <p:nvPicPr>
          <p:cNvPr id="3" name="Picture 2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85BDD93D-0FCA-3869-D721-A34A0E4F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CAD1B-2939-08B5-AB7B-F30ACEF7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7" y="1057835"/>
            <a:ext cx="1792976" cy="5559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314D3E-0387-597E-C0D8-97923276C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006" y="901867"/>
            <a:ext cx="1393328" cy="58718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6CC57B-3E5B-BBC5-51C5-EAC09D3CA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309" y="901867"/>
            <a:ext cx="1062460" cy="3024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7CB8A4-53B7-94AF-635B-02E401956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309" y="4233363"/>
            <a:ext cx="2676176" cy="231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77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209B4-BE48-0114-2CEF-D8A5E9EC2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EBB828F-A776-E9A5-E1C5-0924F077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4" y="4776"/>
            <a:ext cx="9256478" cy="1252941"/>
          </a:xfrm>
        </p:spPr>
        <p:txBody>
          <a:bodyPr>
            <a:normAutofit/>
          </a:bodyPr>
          <a:lstStyle/>
          <a:p>
            <a:r>
              <a:rPr lang="en-GB" sz="4000" dirty="0"/>
              <a:t>What can be calculated – time-dependent?</a:t>
            </a:r>
          </a:p>
        </p:txBody>
      </p:sp>
      <p:pic>
        <p:nvPicPr>
          <p:cNvPr id="3" name="Picture 2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7A52DD2A-E0F7-68A2-3F3C-365C12B5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0F1EB-8CF3-C3E5-015F-16F758871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85" y="936518"/>
            <a:ext cx="1598725" cy="5916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38BFA6-3B40-8C6D-5D4F-C9A3AE441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019" y="1370754"/>
            <a:ext cx="1613095" cy="504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80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4C9296D-71EC-83F5-986A-9798D391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11318" cy="1280160"/>
          </a:xfrm>
        </p:spPr>
        <p:txBody>
          <a:bodyPr>
            <a:normAutofit/>
          </a:bodyPr>
          <a:lstStyle/>
          <a:p>
            <a:r>
              <a:rPr lang="en-GB" sz="4400" dirty="0"/>
              <a:t>What’s the agenda, Brenda? What’s the plan, Stan?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0724F-D201-479E-4EA9-6F2F360BF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50" y="1088006"/>
            <a:ext cx="10742302" cy="5577839"/>
          </a:xfrm>
        </p:spPr>
        <p:txBody>
          <a:bodyPr>
            <a:normAutofit lnSpcReduction="10000"/>
          </a:bodyPr>
          <a:lstStyle/>
          <a:p>
            <a:r>
              <a:rPr lang="en-GB" sz="3200" dirty="0"/>
              <a:t>Introduction</a:t>
            </a:r>
          </a:p>
          <a:p>
            <a:pPr lvl="1"/>
            <a:r>
              <a:rPr lang="en-GB" sz="2800" dirty="0"/>
              <a:t>The many-body challenge</a:t>
            </a:r>
          </a:p>
          <a:p>
            <a:pPr lvl="1"/>
            <a:r>
              <a:rPr lang="en-GB" sz="2800" dirty="0"/>
              <a:t>Why (TD)DFT?</a:t>
            </a:r>
          </a:p>
          <a:p>
            <a:r>
              <a:rPr lang="en-GB" sz="3200" dirty="0"/>
              <a:t>Ground state foundations</a:t>
            </a:r>
          </a:p>
          <a:p>
            <a:pPr lvl="1"/>
            <a:r>
              <a:rPr lang="en-GB" sz="2800" dirty="0"/>
              <a:t>Addressing the many-body problem</a:t>
            </a:r>
          </a:p>
          <a:p>
            <a:pPr lvl="1"/>
            <a:r>
              <a:rPr lang="en-GB" sz="2800" dirty="0"/>
              <a:t>From wavefunction to density</a:t>
            </a:r>
          </a:p>
          <a:p>
            <a:pPr lvl="1"/>
            <a:r>
              <a:rPr lang="en-GB" sz="2800" dirty="0"/>
              <a:t>Kohn-Sham Theory</a:t>
            </a:r>
          </a:p>
          <a:p>
            <a:pPr lvl="1"/>
            <a:r>
              <a:rPr lang="en-GB" sz="2800" dirty="0"/>
              <a:t>Assumptions and approximations</a:t>
            </a:r>
          </a:p>
          <a:p>
            <a:pPr lvl="2"/>
            <a:r>
              <a:rPr lang="en-GB" sz="2400" dirty="0"/>
              <a:t>Born-Oppenheimer approximation</a:t>
            </a:r>
          </a:p>
          <a:p>
            <a:pPr lvl="2"/>
            <a:r>
              <a:rPr lang="en-GB" sz="2400" dirty="0" err="1"/>
              <a:t>Psuedopotentials</a:t>
            </a:r>
            <a:endParaRPr lang="en-GB" sz="2400" dirty="0"/>
          </a:p>
          <a:p>
            <a:pPr lvl="2"/>
            <a:r>
              <a:rPr lang="en-GB" sz="2400" dirty="0"/>
              <a:t>Exchange-Correlation</a:t>
            </a:r>
          </a:p>
          <a:p>
            <a:pPr lvl="2"/>
            <a:r>
              <a:rPr lang="en-GB" sz="2400" dirty="0"/>
              <a:t>Basis sets </a:t>
            </a:r>
          </a:p>
          <a:p>
            <a:pPr lvl="1"/>
            <a:r>
              <a:rPr lang="en-GB" sz="2800" dirty="0"/>
              <a:t>SCF convergence</a:t>
            </a:r>
          </a:p>
          <a:p>
            <a:pPr lvl="1"/>
            <a:endParaRPr lang="en-GB" sz="2800" dirty="0"/>
          </a:p>
          <a:p>
            <a:endParaRPr lang="en-GB" sz="3200" dirty="0"/>
          </a:p>
        </p:txBody>
      </p:sp>
      <p:pic>
        <p:nvPicPr>
          <p:cNvPr id="3" name="Picture 2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50A32933-5B96-FF10-F593-D41D93CC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1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759C-9577-E4BE-0E8D-A143E07F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for some worked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23848-6128-B067-6DB6-B75A3D0C0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530"/>
            <a:ext cx="10515600" cy="546847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ARPES – Model Hydrogen chain</a:t>
            </a:r>
          </a:p>
          <a:p>
            <a:endParaRPr lang="en-GB" dirty="0"/>
          </a:p>
          <a:p>
            <a:r>
              <a:rPr lang="en-GB" dirty="0"/>
              <a:t>Optical response of molecules – Molecular nitrogen</a:t>
            </a:r>
          </a:p>
          <a:p>
            <a:endParaRPr lang="en-GB" dirty="0"/>
          </a:p>
          <a:p>
            <a:r>
              <a:rPr lang="en-GB" dirty="0"/>
              <a:t>HHG – 1d hydrogen</a:t>
            </a:r>
          </a:p>
          <a:p>
            <a:endParaRPr lang="en-GB" dirty="0"/>
          </a:p>
          <a:p>
            <a:r>
              <a:rPr lang="en-GB" dirty="0"/>
              <a:t>Ground state of a molecule – </a:t>
            </a:r>
            <a:r>
              <a:rPr lang="en-GB" dirty="0" err="1"/>
              <a:t>Methyloxirane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 err="1"/>
              <a:t>Bandstucture</a:t>
            </a:r>
            <a:r>
              <a:rPr lang="en-GB" dirty="0"/>
              <a:t> – BN</a:t>
            </a:r>
          </a:p>
          <a:p>
            <a:endParaRPr lang="en-GB" dirty="0"/>
          </a:p>
          <a:p>
            <a:r>
              <a:rPr lang="en-GB" dirty="0"/>
              <a:t>Transient Absorption – Model Hydrogen chain </a:t>
            </a:r>
          </a:p>
        </p:txBody>
      </p:sp>
    </p:spTree>
    <p:extLst>
      <p:ext uri="{BB962C8B-B14F-4D97-AF65-F5344CB8AC3E}">
        <p14:creationId xmlns:p14="http://schemas.microsoft.com/office/powerpoint/2010/main" val="262577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B3449-C7C9-D785-0704-D4EB1663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FD33B7E0-FEAC-6295-9C73-1E564E38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11318" cy="1280160"/>
          </a:xfrm>
        </p:spPr>
        <p:txBody>
          <a:bodyPr>
            <a:normAutofit/>
          </a:bodyPr>
          <a:lstStyle/>
          <a:p>
            <a:r>
              <a:rPr lang="en-GB" sz="4400" dirty="0"/>
              <a:t>What’s the agenda, Brenda? What’s the plan, Stan?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F30CE9-A0F1-A898-867E-D7E042580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50" y="1088006"/>
            <a:ext cx="10742302" cy="5577839"/>
          </a:xfrm>
        </p:spPr>
        <p:txBody>
          <a:bodyPr>
            <a:normAutofit/>
          </a:bodyPr>
          <a:lstStyle/>
          <a:p>
            <a:r>
              <a:rPr lang="en-GB" sz="3200" dirty="0"/>
              <a:t>Time dependence</a:t>
            </a:r>
          </a:p>
          <a:p>
            <a:pPr lvl="1"/>
            <a:r>
              <a:rPr lang="en-GB" dirty="0"/>
              <a:t>Runge-Gross theorem</a:t>
            </a:r>
          </a:p>
          <a:p>
            <a:pPr lvl="1"/>
            <a:r>
              <a:rPr lang="en-GB" dirty="0"/>
              <a:t>Propagation methods</a:t>
            </a:r>
          </a:p>
          <a:p>
            <a:pPr lvl="1"/>
            <a:r>
              <a:rPr lang="en-GB" dirty="0"/>
              <a:t>δ-kick method</a:t>
            </a:r>
          </a:p>
          <a:p>
            <a:pPr lvl="1"/>
            <a:r>
              <a:rPr lang="en-GB" dirty="0"/>
              <a:t>Setting optical fields</a:t>
            </a:r>
          </a:p>
          <a:p>
            <a:pPr lvl="1"/>
            <a:r>
              <a:rPr lang="en-GB" dirty="0"/>
              <a:t>The Casida equations </a:t>
            </a:r>
          </a:p>
          <a:p>
            <a:r>
              <a:rPr lang="en-GB" dirty="0"/>
              <a:t>What can be calculated?</a:t>
            </a:r>
          </a:p>
          <a:p>
            <a:pPr lvl="1"/>
            <a:r>
              <a:rPr lang="en-GB" dirty="0"/>
              <a:t>Static (ground state)</a:t>
            </a:r>
          </a:p>
          <a:p>
            <a:pPr lvl="1"/>
            <a:r>
              <a:rPr lang="en-GB" dirty="0"/>
              <a:t>Time-dependent</a:t>
            </a:r>
          </a:p>
          <a:p>
            <a:r>
              <a:rPr lang="en-GB" dirty="0"/>
              <a:t>Worked examples</a:t>
            </a:r>
          </a:p>
          <a:p>
            <a:pPr lvl="1"/>
            <a:r>
              <a:rPr lang="en-GB" dirty="0"/>
              <a:t>Finite and periodic systems</a:t>
            </a:r>
          </a:p>
          <a:p>
            <a:pPr lvl="1"/>
            <a:r>
              <a:rPr lang="en-GB" dirty="0"/>
              <a:t>Gases, molecules, solids</a:t>
            </a:r>
          </a:p>
          <a:p>
            <a:pPr lvl="1"/>
            <a:endParaRPr lang="en-GB" sz="2800" dirty="0"/>
          </a:p>
          <a:p>
            <a:endParaRPr lang="en-GB" sz="3200" dirty="0"/>
          </a:p>
        </p:txBody>
      </p:sp>
      <p:pic>
        <p:nvPicPr>
          <p:cNvPr id="3" name="Picture 2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89D9C2D9-41CE-63D3-4264-A8EDDF41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A1EBAF-A9C4-497D-A3F6-FDC3EE90DE93}"/>
              </a:ext>
            </a:extLst>
          </p:cNvPr>
          <p:cNvGrpSpPr/>
          <p:nvPr/>
        </p:nvGrpSpPr>
        <p:grpSpPr>
          <a:xfrm>
            <a:off x="2683565" y="1694543"/>
            <a:ext cx="8667195" cy="5163457"/>
            <a:chOff x="723049" y="663986"/>
            <a:chExt cx="10212498" cy="610762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ED711E-3250-421A-B731-B32B620FF6CA}"/>
                </a:ext>
              </a:extLst>
            </p:cNvPr>
            <p:cNvCxnSpPr/>
            <p:nvPr/>
          </p:nvCxnSpPr>
          <p:spPr>
            <a:xfrm>
              <a:off x="1717727" y="865741"/>
              <a:ext cx="0" cy="4895850"/>
            </a:xfrm>
            <a:prstGeom prst="line">
              <a:avLst/>
            </a:prstGeom>
            <a:ln w="317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D40264A-8AA5-4AC8-BC23-5DAAC928B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7727" y="5761591"/>
              <a:ext cx="8810625" cy="0"/>
            </a:xfrm>
            <a:prstGeom prst="line">
              <a:avLst/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C3E9EE-52B8-4BDB-8602-A6F94F2B0F9F}"/>
                </a:ext>
              </a:extLst>
            </p:cNvPr>
            <p:cNvSpPr txBox="1"/>
            <p:nvPr/>
          </p:nvSpPr>
          <p:spPr>
            <a:xfrm>
              <a:off x="4681207" y="6402276"/>
              <a:ext cx="344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Log Number of atoms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898DE8-F4A8-47F8-9484-F9EBD4D300F4}"/>
                </a:ext>
              </a:extLst>
            </p:cNvPr>
            <p:cNvSpPr txBox="1"/>
            <p:nvPr/>
          </p:nvSpPr>
          <p:spPr>
            <a:xfrm rot="16200000">
              <a:off x="-816311" y="2532708"/>
              <a:ext cx="344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Log Time Scale (s)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E1E119-0614-4772-B7B3-E7F18F5C6CB2}"/>
                </a:ext>
              </a:extLst>
            </p:cNvPr>
            <p:cNvCxnSpPr/>
            <p:nvPr/>
          </p:nvCxnSpPr>
          <p:spPr>
            <a:xfrm>
              <a:off x="1717727" y="5761591"/>
              <a:ext cx="0" cy="342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6B8596-CBFB-4534-B22C-590B628FC3A7}"/>
                </a:ext>
              </a:extLst>
            </p:cNvPr>
            <p:cNvCxnSpPr/>
            <p:nvPr/>
          </p:nvCxnSpPr>
          <p:spPr>
            <a:xfrm>
              <a:off x="2403527" y="5761590"/>
              <a:ext cx="0" cy="342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7A69C9-E1FA-46B5-962A-0686F8251054}"/>
                </a:ext>
              </a:extLst>
            </p:cNvPr>
            <p:cNvCxnSpPr/>
            <p:nvPr/>
          </p:nvCxnSpPr>
          <p:spPr>
            <a:xfrm>
              <a:off x="3184577" y="5761590"/>
              <a:ext cx="0" cy="342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B9A2D5-C4A0-487E-B5E5-24F4FEA35AD2}"/>
                </a:ext>
              </a:extLst>
            </p:cNvPr>
            <p:cNvCxnSpPr/>
            <p:nvPr/>
          </p:nvCxnSpPr>
          <p:spPr>
            <a:xfrm>
              <a:off x="3879902" y="5761590"/>
              <a:ext cx="0" cy="342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5522149-F784-402E-A4B3-EC2E6D14681D}"/>
                </a:ext>
              </a:extLst>
            </p:cNvPr>
            <p:cNvCxnSpPr/>
            <p:nvPr/>
          </p:nvCxnSpPr>
          <p:spPr>
            <a:xfrm>
              <a:off x="4613327" y="5761590"/>
              <a:ext cx="0" cy="342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A7C437-395E-4F2C-9761-FAE002FC5EFF}"/>
                </a:ext>
              </a:extLst>
            </p:cNvPr>
            <p:cNvCxnSpPr/>
            <p:nvPr/>
          </p:nvCxnSpPr>
          <p:spPr>
            <a:xfrm>
              <a:off x="5365802" y="5761590"/>
              <a:ext cx="0" cy="342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0281FF4-1B0D-40B0-8A7A-327D1220D7D4}"/>
                </a:ext>
              </a:extLst>
            </p:cNvPr>
            <p:cNvCxnSpPr/>
            <p:nvPr/>
          </p:nvCxnSpPr>
          <p:spPr>
            <a:xfrm>
              <a:off x="10109252" y="5761589"/>
              <a:ext cx="0" cy="342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E63139-FA43-43B9-914F-A72051293C94}"/>
                </a:ext>
              </a:extLst>
            </p:cNvPr>
            <p:cNvSpPr txBox="1"/>
            <p:nvPr/>
          </p:nvSpPr>
          <p:spPr>
            <a:xfrm>
              <a:off x="5984926" y="5671429"/>
              <a:ext cx="3448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/>
                <a:t>.                .             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A5B65C-392B-4453-997D-E7C0A1A087DA}"/>
                </a:ext>
              </a:extLst>
            </p:cNvPr>
            <p:cNvSpPr txBox="1"/>
            <p:nvPr/>
          </p:nvSpPr>
          <p:spPr>
            <a:xfrm>
              <a:off x="1903464" y="6194649"/>
              <a:ext cx="390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F08B78-4D46-4489-B3E0-38C36CD070CF}"/>
                </a:ext>
              </a:extLst>
            </p:cNvPr>
            <p:cNvSpPr txBox="1"/>
            <p:nvPr/>
          </p:nvSpPr>
          <p:spPr>
            <a:xfrm>
              <a:off x="2646414" y="6194649"/>
              <a:ext cx="390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CEB4C2-D397-47D9-A849-2936A97ABE6A}"/>
                </a:ext>
              </a:extLst>
            </p:cNvPr>
            <p:cNvSpPr txBox="1"/>
            <p:nvPr/>
          </p:nvSpPr>
          <p:spPr>
            <a:xfrm>
              <a:off x="3396508" y="6194649"/>
              <a:ext cx="390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435601-D263-4AF6-A183-C554AACCA469}"/>
                </a:ext>
              </a:extLst>
            </p:cNvPr>
            <p:cNvSpPr txBox="1"/>
            <p:nvPr/>
          </p:nvSpPr>
          <p:spPr>
            <a:xfrm>
              <a:off x="4098977" y="6196939"/>
              <a:ext cx="390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9E08BB-E999-4E37-BF4B-1CCDA159D51D}"/>
                </a:ext>
              </a:extLst>
            </p:cNvPr>
            <p:cNvSpPr txBox="1"/>
            <p:nvPr/>
          </p:nvSpPr>
          <p:spPr>
            <a:xfrm>
              <a:off x="4789541" y="6194649"/>
              <a:ext cx="390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CB1ED4-B5A8-449A-A30F-CB7B606F2117}"/>
                </a:ext>
              </a:extLst>
            </p:cNvPr>
            <p:cNvSpPr txBox="1"/>
            <p:nvPr/>
          </p:nvSpPr>
          <p:spPr>
            <a:xfrm>
              <a:off x="5532491" y="6194649"/>
              <a:ext cx="390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5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7A3009-F047-4E31-9465-8DC979AC9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7727" y="1410682"/>
              <a:ext cx="8810625" cy="0"/>
            </a:xfrm>
            <a:prstGeom prst="line">
              <a:avLst/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84E5D1-3981-4A1E-835A-5289720EB32A}"/>
                </a:ext>
              </a:extLst>
            </p:cNvPr>
            <p:cNvSpPr txBox="1"/>
            <p:nvPr/>
          </p:nvSpPr>
          <p:spPr>
            <a:xfrm>
              <a:off x="10190214" y="6009983"/>
              <a:ext cx="557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27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217F26-76E2-43C1-BE91-98D3FDE70E38}"/>
                </a:ext>
              </a:extLst>
            </p:cNvPr>
            <p:cNvCxnSpPr/>
            <p:nvPr/>
          </p:nvCxnSpPr>
          <p:spPr>
            <a:xfrm>
              <a:off x="1717727" y="1067491"/>
              <a:ext cx="0" cy="342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1B6C60-EEE5-4C24-9CD9-1A4216702FFE}"/>
                </a:ext>
              </a:extLst>
            </p:cNvPr>
            <p:cNvCxnSpPr/>
            <p:nvPr/>
          </p:nvCxnSpPr>
          <p:spPr>
            <a:xfrm>
              <a:off x="3184577" y="1067490"/>
              <a:ext cx="0" cy="342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18DAC3-35C9-4149-B4F9-464F821DC52E}"/>
                </a:ext>
              </a:extLst>
            </p:cNvPr>
            <p:cNvCxnSpPr/>
            <p:nvPr/>
          </p:nvCxnSpPr>
          <p:spPr>
            <a:xfrm>
              <a:off x="4613327" y="1067490"/>
              <a:ext cx="0" cy="342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73A880-74D1-447E-A0DF-F20400CC7CE6}"/>
                </a:ext>
              </a:extLst>
            </p:cNvPr>
            <p:cNvCxnSpPr/>
            <p:nvPr/>
          </p:nvCxnSpPr>
          <p:spPr>
            <a:xfrm>
              <a:off x="10109252" y="1067489"/>
              <a:ext cx="0" cy="3429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5CF390-ABE4-44C0-B066-4A5D65D14CA9}"/>
                </a:ext>
              </a:extLst>
            </p:cNvPr>
            <p:cNvSpPr txBox="1"/>
            <p:nvPr/>
          </p:nvSpPr>
          <p:spPr>
            <a:xfrm>
              <a:off x="2231837" y="961368"/>
              <a:ext cx="685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-1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6DABE3-069F-417D-B6B8-D7AF03569995}"/>
                </a:ext>
              </a:extLst>
            </p:cNvPr>
            <p:cNvSpPr txBox="1"/>
            <p:nvPr/>
          </p:nvSpPr>
          <p:spPr>
            <a:xfrm>
              <a:off x="3787033" y="957585"/>
              <a:ext cx="685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8EA11A-DAB2-4CD1-AA77-80F9E1A4260D}"/>
                </a:ext>
              </a:extLst>
            </p:cNvPr>
            <p:cNvSpPr txBox="1"/>
            <p:nvPr/>
          </p:nvSpPr>
          <p:spPr>
            <a:xfrm>
              <a:off x="10249752" y="936666"/>
              <a:ext cx="685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9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2B6304-22F7-4C84-82F4-4A9859038B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8568" y="5771114"/>
              <a:ext cx="37778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901C07F-28BD-4761-95E5-F9B861727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9939" y="4827557"/>
              <a:ext cx="37778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C6D5A4-4496-4153-893A-F77617D7D8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9939" y="4049235"/>
              <a:ext cx="37778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7A5F4F7-4E8C-4C31-818F-949F020B51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9939" y="3432292"/>
              <a:ext cx="37778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701685-C746-4E5D-8CF4-E73426CC41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8568" y="1443639"/>
              <a:ext cx="37778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C780A7-444F-45E2-9C8B-BC61CC349308}"/>
                </a:ext>
              </a:extLst>
            </p:cNvPr>
            <p:cNvSpPr txBox="1"/>
            <p:nvPr/>
          </p:nvSpPr>
          <p:spPr>
            <a:xfrm rot="16200000">
              <a:off x="1062157" y="4974139"/>
              <a:ext cx="685795" cy="435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-18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D1CA7A-BB9B-4091-A584-BFA6E55E8554}"/>
                </a:ext>
              </a:extLst>
            </p:cNvPr>
            <p:cNvSpPr txBox="1"/>
            <p:nvPr/>
          </p:nvSpPr>
          <p:spPr>
            <a:xfrm rot="16200000">
              <a:off x="1062157" y="4006888"/>
              <a:ext cx="685795" cy="435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-15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BFB94B-48C2-499C-8CF5-45625BF0D3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8434" y="2674549"/>
              <a:ext cx="37778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9E3940-8F40-4622-9219-7E3CA7EC5113}"/>
                </a:ext>
              </a:extLst>
            </p:cNvPr>
            <p:cNvSpPr txBox="1"/>
            <p:nvPr/>
          </p:nvSpPr>
          <p:spPr>
            <a:xfrm rot="16200000">
              <a:off x="1073603" y="822218"/>
              <a:ext cx="685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F8A2C4-96FE-41EB-B607-E78B59C33B57}"/>
                </a:ext>
              </a:extLst>
            </p:cNvPr>
            <p:cNvSpPr txBox="1"/>
            <p:nvPr/>
          </p:nvSpPr>
          <p:spPr>
            <a:xfrm rot="16200000">
              <a:off x="1076280" y="3301014"/>
              <a:ext cx="685795" cy="435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-12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904C7C-AF8E-4289-B6BC-39DBC25C9DD6}"/>
                </a:ext>
              </a:extLst>
            </p:cNvPr>
            <p:cNvSpPr txBox="1"/>
            <p:nvPr/>
          </p:nvSpPr>
          <p:spPr>
            <a:xfrm rot="16200000">
              <a:off x="1213110" y="2818454"/>
              <a:ext cx="532316" cy="435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-9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38FCFF-CB2F-4337-ABB6-72F93F33CEC1}"/>
                </a:ext>
              </a:extLst>
            </p:cNvPr>
            <p:cNvSpPr txBox="1"/>
            <p:nvPr/>
          </p:nvSpPr>
          <p:spPr>
            <a:xfrm>
              <a:off x="5551300" y="758204"/>
              <a:ext cx="3448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/>
                <a:t>.                .             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D279C9-90D7-40BD-AD73-34E7199DE4B5}"/>
                </a:ext>
              </a:extLst>
            </p:cNvPr>
            <p:cNvSpPr txBox="1"/>
            <p:nvPr/>
          </p:nvSpPr>
          <p:spPr>
            <a:xfrm>
              <a:off x="1706356" y="4912841"/>
              <a:ext cx="155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Quantum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65F65E-8AF4-4108-8078-280115D89EC1}"/>
                </a:ext>
              </a:extLst>
            </p:cNvPr>
            <p:cNvSpPr txBox="1"/>
            <p:nvPr/>
          </p:nvSpPr>
          <p:spPr>
            <a:xfrm>
              <a:off x="2977149" y="3898329"/>
              <a:ext cx="155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Classical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FD6F79-AB24-40BA-9B3D-46B730D44686}"/>
                </a:ext>
              </a:extLst>
            </p:cNvPr>
            <p:cNvSpPr/>
            <p:nvPr/>
          </p:nvSpPr>
          <p:spPr>
            <a:xfrm>
              <a:off x="4150863" y="2396473"/>
              <a:ext cx="1111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/>
                <a:t>Continuum</a:t>
              </a:r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89E798A-CC65-4C3A-8244-6C4FE310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158" y="4529441"/>
              <a:ext cx="2860821" cy="139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Mie scattering off plasmonic nanoparticles">
              <a:extLst>
                <a:ext uri="{FF2B5EF4-FFF2-40B4-BE49-F238E27FC236}">
                  <a16:creationId xmlns:a16="http://schemas.microsoft.com/office/drawing/2014/main" id="{62FE179C-7F20-4D14-9B69-53FF64801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802" y="1843740"/>
              <a:ext cx="2317744" cy="1738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A75045-F90D-4776-97C6-DAA4CD1ECE4B}"/>
                </a:ext>
              </a:extLst>
            </p:cNvPr>
            <p:cNvSpPr txBox="1"/>
            <p:nvPr/>
          </p:nvSpPr>
          <p:spPr>
            <a:xfrm>
              <a:off x="5102269" y="715085"/>
              <a:ext cx="344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Log Size scale  (nm)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142D1F9-F4D3-47C7-B03F-DD2465433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1460" y="3705435"/>
              <a:ext cx="1643676" cy="123275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1BFEB7-32EB-40E8-8984-DF3187D32C85}"/>
                </a:ext>
              </a:extLst>
            </p:cNvPr>
            <p:cNvSpPr txBox="1"/>
            <p:nvPr/>
          </p:nvSpPr>
          <p:spPr>
            <a:xfrm>
              <a:off x="8129258" y="1857081"/>
              <a:ext cx="1029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Just ask them</a:t>
              </a:r>
            </a:p>
          </p:txBody>
        </p:sp>
        <p:pic>
          <p:nvPicPr>
            <p:cNvPr id="52" name="Picture 2" descr="Susie's got this down : Deltarune">
              <a:extLst>
                <a:ext uri="{FF2B5EF4-FFF2-40B4-BE49-F238E27FC236}">
                  <a16:creationId xmlns:a16="http://schemas.microsoft.com/office/drawing/2014/main" id="{D1F9EDD3-E2A3-4A7A-AF80-4A707F461E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7" t="20311" r="54394" b="15566"/>
            <a:stretch/>
          </p:blipFill>
          <p:spPr bwMode="auto">
            <a:xfrm>
              <a:off x="9107154" y="1500552"/>
              <a:ext cx="1746412" cy="1765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59" descr="Shape&#10;&#10;Description automatically generated with medium confidence">
            <a:extLst>
              <a:ext uri="{FF2B5EF4-FFF2-40B4-BE49-F238E27FC236}">
                <a16:creationId xmlns:a16="http://schemas.microsoft.com/office/drawing/2014/main" id="{A0E1BCE2-A13A-4BF7-AE9D-BCEAB8C0A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582" y="5214476"/>
            <a:ext cx="2292050" cy="702650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A9167878-8606-4922-9295-12EC18522C4C}"/>
              </a:ext>
            </a:extLst>
          </p:cNvPr>
          <p:cNvSpPr/>
          <p:nvPr/>
        </p:nvSpPr>
        <p:spPr>
          <a:xfrm>
            <a:off x="2817386" y="4062764"/>
            <a:ext cx="3689200" cy="27952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668F7968-558F-4F56-8CDD-E224C8F3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00" b="99800" l="0" r="97579">
                        <a14:foregroundMark x1="4421" y1="57400" x2="6842" y2="21200"/>
                        <a14:foregroundMark x1="3579" y1="42800" x2="2947" y2="27400"/>
                        <a14:foregroundMark x1="7895" y1="5800" x2="11895" y2="5800"/>
                        <a14:foregroundMark x1="18105" y1="89200" x2="18105" y2="89200"/>
                        <a14:foregroundMark x1="19474" y1="86400" x2="17684" y2="90800"/>
                        <a14:foregroundMark x1="18105" y1="92000" x2="16842" y2="89200"/>
                        <a14:foregroundMark x1="23191" y1="91768" x2="25684" y2="92400"/>
                        <a14:foregroundMark x1="20947" y1="91200" x2="22427" y2="91575"/>
                        <a14:foregroundMark x1="30237" y1="92703" x2="35895" y2="91200"/>
                        <a14:foregroundMark x1="26105" y1="93800" x2="29751" y2="92832"/>
                        <a14:foregroundMark x1="39851" y1="92260" x2="44105" y2="93400"/>
                        <a14:foregroundMark x1="35895" y1="91200" x2="39090" y2="92056"/>
                        <a14:foregroundMark x1="42632" y1="98200" x2="43053" y2="90000"/>
                        <a14:foregroundMark x1="105" y1="86000" x2="4494" y2="81731"/>
                        <a14:foregroundMark x1="75434" y1="94524" x2="78316" y2="95400"/>
                        <a14:foregroundMark x1="73053" y1="93800" x2="74447" y2="94224"/>
                        <a14:foregroundMark x1="79053" y1="50200" x2="79053" y2="53400"/>
                        <a14:foregroundMark x1="53263" y1="53800" x2="53263" y2="57800"/>
                        <a14:foregroundMark x1="42105" y1="46000" x2="42105" y2="50600"/>
                        <a14:foregroundMark x1="85263" y1="51800" x2="84842" y2="55800"/>
                        <a14:foregroundMark x1="84316" y1="36800" x2="84316" y2="37600"/>
                        <a14:foregroundMark x1="89263" y1="48200" x2="91053" y2="48200"/>
                        <a14:foregroundMark x1="97684" y1="57800" x2="97474" y2="55400"/>
                        <a14:foregroundMark x1="16842" y1="99800" x2="17053" y2="99000"/>
                        <a14:foregroundMark x1="95684" y1="99800" x2="95684" y2="99800"/>
                        <a14:backgroundMark x1="632" y1="73800" x2="1053" y2="77400"/>
                        <a14:backgroundMark x1="3789" y1="79000" x2="3579" y2="79000"/>
                        <a14:backgroundMark x1="7895" y1="77800" x2="7895" y2="77800"/>
                        <a14:backgroundMark x1="21053" y1="77600" x2="21263" y2="79200"/>
                        <a14:backgroundMark x1="17474" y1="79800" x2="16842" y2="80000"/>
                        <a14:backgroundMark x1="16632" y1="79600" x2="15579" y2="79600"/>
                        <a14:backgroundMark x1="17579" y1="79800" x2="18316" y2="79800"/>
                        <a14:backgroundMark x1="23263" y1="88600" x2="24947" y2="87600"/>
                        <a14:backgroundMark x1="28000" y1="88200" x2="29158" y2="88400"/>
                        <a14:backgroundMark x1="31158" y1="88200" x2="31895" y2="88000"/>
                        <a14:backgroundMark x1="40105" y1="88800" x2="41895" y2="88400"/>
                        <a14:backgroundMark x1="45368" y1="88800" x2="46632" y2="89400"/>
                        <a14:backgroundMark x1="57895" y1="89800" x2="60316" y2="89400"/>
                        <a14:backgroundMark x1="62316" y1="89600" x2="63263" y2="90600"/>
                        <a14:backgroundMark x1="47263" y1="97200" x2="50737" y2="96600"/>
                        <a14:backgroundMark x1="29053" y1="96400" x2="33368" y2="95800"/>
                        <a14:backgroundMark x1="18211" y1="96400" x2="20421" y2="96000"/>
                        <a14:backgroundMark x1="8737" y1="86200" x2="10105" y2="86800"/>
                        <a14:backgroundMark x1="12211" y1="87600" x2="13684" y2="87400"/>
                        <a14:backgroundMark x1="7368" y1="79000" x2="8632" y2="78200"/>
                        <a14:backgroundMark x1="4421" y1="79600" x2="5684" y2="79600"/>
                        <a14:backgroundMark x1="5684" y1="79600" x2="7474" y2="79200"/>
                        <a14:backgroundMark x1="10105" y1="79000" x2="10105" y2="79000"/>
                        <a14:backgroundMark x1="10105" y1="79000" x2="11263" y2="78600"/>
                        <a14:backgroundMark x1="75368" y1="91200" x2="77368" y2="90600"/>
                        <a14:backgroundMark x1="70211" y1="99000" x2="73474" y2="9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276" y="3702347"/>
            <a:ext cx="1090672" cy="57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01F21F3C-B430-B791-16F6-BA81FCD835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p:sp>
        <p:nvSpPr>
          <p:cNvPr id="59" name="Title 53">
            <a:extLst>
              <a:ext uri="{FF2B5EF4-FFF2-40B4-BE49-F238E27FC236}">
                <a16:creationId xmlns:a16="http://schemas.microsoft.com/office/drawing/2014/main" id="{1EDAFDFB-A38F-32D5-2849-B768861C1E5C}"/>
              </a:ext>
            </a:extLst>
          </p:cNvPr>
          <p:cNvSpPr txBox="1">
            <a:spLocks/>
          </p:cNvSpPr>
          <p:nvPr/>
        </p:nvSpPr>
        <p:spPr>
          <a:xfrm>
            <a:off x="1141413" y="542893"/>
            <a:ext cx="9905998" cy="1509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The multiscale modelling ladder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3918860-DFFA-7DCA-A9FA-CF6ECE2CF56E}"/>
              </a:ext>
            </a:extLst>
          </p:cNvPr>
          <p:cNvSpPr txBox="1"/>
          <p:nvPr/>
        </p:nvSpPr>
        <p:spPr>
          <a:xfrm>
            <a:off x="391514" y="2414909"/>
            <a:ext cx="22555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Determine properties at the atomistic scale and compute stability at various T.</a:t>
            </a:r>
          </a:p>
        </p:txBody>
      </p:sp>
    </p:spTree>
    <p:extLst>
      <p:ext uri="{BB962C8B-B14F-4D97-AF65-F5344CB8AC3E}">
        <p14:creationId xmlns:p14="http://schemas.microsoft.com/office/powerpoint/2010/main" val="4212190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6B2356-305F-A984-8F18-24D3191F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46180" cy="1289997"/>
          </a:xfrm>
        </p:spPr>
        <p:txBody>
          <a:bodyPr>
            <a:normAutofit/>
          </a:bodyPr>
          <a:lstStyle/>
          <a:p>
            <a:pPr lvl="1"/>
            <a:r>
              <a:rPr lang="en-GB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– The many-body challenge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5ED2B0-456F-5B0A-D114-51B8457B3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810" y="2912533"/>
            <a:ext cx="5847190" cy="339370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GB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 Initio 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r>
              <a:rPr lang="en-GB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start with a reformulation of the molecular Hamiltonian.</a:t>
            </a:r>
          </a:p>
          <a:p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Many-body problem is insoluble!</a:t>
            </a:r>
          </a:p>
          <a:p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gets worse! Approximate SE methods scale exponentially with number of particles.</a:t>
            </a:r>
          </a:p>
          <a:p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Coarser approximations necessary.</a:t>
            </a:r>
          </a:p>
          <a:p>
            <a:endParaRPr lang="en-GB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\documentclass{article}&#10;\usepackage{amsmath}&#10;\pagestyle{empty}&#10;\begin{document}&#10;&#10;\begin{equation*}&#10;    H = \sum_{i} \frac{ P_{i}^{2} }{2m_{i}} + \sum_{I} \frac{ P_{I}^{2} }{2M_{I}} + \sum_{i&gt;j} \frac{e^{2}}{ |\textbf{r}_{i} - \textbf{r}_{j}| } - \sum_{i,I} \frac{ Z_{I} e^{2} }{ | \textbf{r}_{i} - \textbf{R}_{I} |} + \sum_{I&gt;J} \frac{ Z_{I}Z_{J}e^{2}}{ | \textbf{R}_{I} - \textbf{R}_{J} | }&#10;    \label{eqn:MB_Ham}&#10;\end{equation*}&#10;&#10;&#10;\end{document}" title="IguanaTex Bitmap Display">
            <a:extLst>
              <a:ext uri="{FF2B5EF4-FFF2-40B4-BE49-F238E27FC236}">
                <a16:creationId xmlns:a16="http://schemas.microsoft.com/office/drawing/2014/main" id="{1CA65203-00EA-BD42-C894-2F8644FE83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23803" y="1289997"/>
            <a:ext cx="8064000" cy="717714"/>
          </a:xfrm>
          <a:prstGeom prst="rect">
            <a:avLst/>
          </a:prstGeom>
        </p:spPr>
      </p:pic>
      <p:pic>
        <p:nvPicPr>
          <p:cNvPr id="2" name="Picture 1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F911FAFB-0BE9-A3D2-6FD0-65D187928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86FAA0D-9760-47D7-8250-FA64EDE08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37084"/>
            <a:ext cx="6033247" cy="33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B74966-3F0A-F8D8-DD10-43915A43CACA}"/>
                  </a:ext>
                </a:extLst>
              </p:cNvPr>
              <p:cNvSpPr txBox="1"/>
              <p:nvPr/>
            </p:nvSpPr>
            <p:spPr>
              <a:xfrm>
                <a:off x="4329684" y="2210605"/>
                <a:ext cx="3252237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B74966-3F0A-F8D8-DD10-43915A43C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684" y="2210605"/>
                <a:ext cx="3252237" cy="414537"/>
              </a:xfrm>
              <a:prstGeom prst="rect">
                <a:avLst/>
              </a:prstGeom>
              <a:blipFill>
                <a:blip r:embed="rId6"/>
                <a:stretch>
                  <a:fillRect l="-1124" t="-14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03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0D02-6E1B-0F99-1B26-1D668790E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848570-686A-E80F-F848-E073AE3A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46180" cy="1289997"/>
          </a:xfrm>
        </p:spPr>
        <p:txBody>
          <a:bodyPr>
            <a:normAutofit/>
          </a:bodyPr>
          <a:lstStyle/>
          <a:p>
            <a:pPr lvl="1"/>
            <a:r>
              <a:rPr lang="en-GB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state – many-body 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488C2A-C9EF-3F27-F0B7-3C8FF7190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57" y="2249145"/>
            <a:ext cx="5847190" cy="339370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– Recast the many-body interacting problem with one of a non-interacting ansatz in an exact way.</a:t>
            </a:r>
          </a:p>
          <a:p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typically done in the language of the electron density.</a:t>
            </a:r>
          </a:p>
          <a:p>
            <a:endParaRPr lang="en-GB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\documentclass{article}&#10;\usepackage{amsmath}&#10;\pagestyle{empty}&#10;\begin{document}&#10;&#10;\begin{equation*}&#10;    H = \sum_{i} \frac{ P_{i}^{2} }{2m_{i}} + \sum_{I} \frac{ P_{I}^{2} }{2M_{I}} + \sum_{i&gt;j} \frac{e^{2}}{ |\textbf{r}_{i} - \textbf{r}_{j}| } - \sum_{i,I} \frac{ Z_{I} e^{2} }{ | \textbf{r}_{i} - \textbf{R}_{I} |} + \sum_{I&gt;J} \frac{ Z_{I}Z_{J}e^{2}}{ | \textbf{R}_{I} - \textbf{R}_{J} | }&#10;    \label{eqn:MB_Ham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ECAD42A-5476-0348-DAB5-D69FB65900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23803" y="1289997"/>
            <a:ext cx="8064000" cy="717714"/>
          </a:xfrm>
          <a:prstGeom prst="rect">
            <a:avLst/>
          </a:prstGeom>
        </p:spPr>
      </p:pic>
      <p:pic>
        <p:nvPicPr>
          <p:cNvPr id="2" name="Picture 1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BA216C6A-3094-EAA0-90D8-C38DB5777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F63AE-98DF-1DB4-38DC-CCCBA43C820A}"/>
                  </a:ext>
                </a:extLst>
              </p:cNvPr>
              <p:cNvSpPr txBox="1"/>
              <p:nvPr/>
            </p:nvSpPr>
            <p:spPr>
              <a:xfrm>
                <a:off x="6096000" y="2510683"/>
                <a:ext cx="4590937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…∫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  <m:d>
                                    <m:d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F63AE-98DF-1DB4-38DC-CCCBA43C8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10683"/>
                <a:ext cx="4590937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35AA1B-EA39-9EC8-CC51-E6E6F719ED19}"/>
                  </a:ext>
                </a:extLst>
              </p:cNvPr>
              <p:cNvSpPr txBox="1"/>
              <p:nvPr/>
            </p:nvSpPr>
            <p:spPr>
              <a:xfrm>
                <a:off x="7951693" y="3429000"/>
                <a:ext cx="1127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35AA1B-EA39-9EC8-CC51-E6E6F719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693" y="3429000"/>
                <a:ext cx="1127103" cy="276999"/>
              </a:xfrm>
              <a:prstGeom prst="rect">
                <a:avLst/>
              </a:prstGeom>
              <a:blipFill>
                <a:blip r:embed="rId6"/>
                <a:stretch>
                  <a:fillRect l="-2703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4FCAA4-7518-76EC-737C-856AABD3BB8C}"/>
              </a:ext>
            </a:extLst>
          </p:cNvPr>
          <p:cNvSpPr txBox="1"/>
          <p:nvPr/>
        </p:nvSpPr>
        <p:spPr>
          <a:xfrm>
            <a:off x="197043" y="4670612"/>
            <a:ext cx="5576047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First Hohenberg-Kohn Theorem</a:t>
            </a:r>
          </a:p>
          <a:p>
            <a:r>
              <a:rPr lang="en-GB" dirty="0">
                <a:latin typeface="Consolas" panose="020B0609020204030204" pitchFamily="49" charset="0"/>
              </a:rPr>
              <a:t>To within an additive constant, the external potential uniquely determines the ground state.</a:t>
            </a:r>
          </a:p>
          <a:p>
            <a:r>
              <a:rPr lang="en-GB" dirty="0">
                <a:latin typeface="Consolas" panose="020B0609020204030204" pitchFamily="49" charset="0"/>
              </a:rPr>
              <a:t>Proof </a:t>
            </a:r>
            <a:r>
              <a:rPr lang="en-GB" i="1" dirty="0">
                <a:latin typeface="Consolas" panose="020B0609020204030204" pitchFamily="49" charset="0"/>
              </a:rPr>
              <a:t>ad absurdum.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4F730D-A750-97BC-8788-1154EC77FA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233" y="3845607"/>
            <a:ext cx="5516798" cy="29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8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E3B03-73CB-E351-26F6-3D9DFC438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B8C551-DCAF-C618-0691-25ED7580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46180" cy="1289997"/>
          </a:xfrm>
        </p:spPr>
        <p:txBody>
          <a:bodyPr>
            <a:normAutofit/>
          </a:bodyPr>
          <a:lstStyle/>
          <a:p>
            <a:pPr lvl="1"/>
            <a:r>
              <a:rPr lang="en-GB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state – wavefunction to density</a:t>
            </a:r>
          </a:p>
        </p:txBody>
      </p:sp>
      <p:pic>
        <p:nvPicPr>
          <p:cNvPr id="2" name="Picture 1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1F53FE80-D31D-901E-F334-70C02129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7B565B-72F7-3D53-40F9-85D1324F5E98}"/>
                  </a:ext>
                </a:extLst>
              </p:cNvPr>
              <p:cNvSpPr txBox="1"/>
              <p:nvPr/>
            </p:nvSpPr>
            <p:spPr>
              <a:xfrm>
                <a:off x="349623" y="1307504"/>
                <a:ext cx="4590937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…∫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  <m:d>
                                    <m:d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7B565B-72F7-3D53-40F9-85D1324F5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23" y="1307504"/>
                <a:ext cx="4590937" cy="67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5EBC1E-5CAD-1CC8-6E6A-394DEA7AB817}"/>
                  </a:ext>
                </a:extLst>
              </p:cNvPr>
              <p:cNvSpPr txBox="1"/>
              <p:nvPr/>
            </p:nvSpPr>
            <p:spPr>
              <a:xfrm>
                <a:off x="5532448" y="1505090"/>
                <a:ext cx="1127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5EBC1E-5CAD-1CC8-6E6A-394DEA7AB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448" y="1505090"/>
                <a:ext cx="1127103" cy="276999"/>
              </a:xfrm>
              <a:prstGeom prst="rect">
                <a:avLst/>
              </a:prstGeom>
              <a:blipFill>
                <a:blip r:embed="rId4"/>
                <a:stretch>
                  <a:fillRect l="-2717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F5D3EE-670A-01DA-2078-61E74694C712}"/>
              </a:ext>
            </a:extLst>
          </p:cNvPr>
          <p:cNvSpPr txBox="1"/>
          <p:nvPr/>
        </p:nvSpPr>
        <p:spPr>
          <a:xfrm>
            <a:off x="116360" y="2194769"/>
            <a:ext cx="5576047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Second Hohenberg-Kohn Theorem</a:t>
            </a:r>
          </a:p>
          <a:p>
            <a:r>
              <a:rPr lang="en-GB" dirty="0">
                <a:latin typeface="Consolas" panose="020B0609020204030204" pitchFamily="49" charset="0"/>
              </a:rPr>
              <a:t>There exists a universal functional such that the energy is minimised at the true ground-state density.</a:t>
            </a:r>
          </a:p>
          <a:p>
            <a:r>
              <a:rPr lang="en-GB" dirty="0">
                <a:latin typeface="Consolas" panose="020B0609020204030204" pitchFamily="49" charset="0"/>
              </a:rPr>
              <a:t>Proof variational principle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531023-2BF3-8E8D-C30A-19DE56A25721}"/>
                  </a:ext>
                </a:extLst>
              </p:cNvPr>
              <p:cNvSpPr txBox="1"/>
              <p:nvPr/>
            </p:nvSpPr>
            <p:spPr>
              <a:xfrm>
                <a:off x="5773090" y="2613794"/>
                <a:ext cx="3156057" cy="31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+∫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GB" dirty="0"/>
                  <a:t>n(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GB" dirty="0"/>
                  <a:t>)d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531023-2BF3-8E8D-C30A-19DE56A25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90" y="2613794"/>
                <a:ext cx="3156057" cy="319639"/>
              </a:xfrm>
              <a:prstGeom prst="rect">
                <a:avLst/>
              </a:prstGeom>
              <a:blipFill>
                <a:blip r:embed="rId5"/>
                <a:stretch>
                  <a:fillRect l="-2510" t="-28846" r="-7529" b="-44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8484A5-1739-697D-9523-F611CA355C5B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257230"/>
            <a:ext cx="1255119" cy="9380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They Don't Know Meme">
            <a:extLst>
              <a:ext uri="{FF2B5EF4-FFF2-40B4-BE49-F238E27FC236}">
                <a16:creationId xmlns:a16="http://schemas.microsoft.com/office/drawing/2014/main" id="{5F61664D-BCFE-CC2D-2C4A-21946A68F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11" y="3924568"/>
            <a:ext cx="5082988" cy="2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FA5D56-36FD-3707-7B3F-2BB7854EBD24}"/>
              </a:ext>
            </a:extLst>
          </p:cNvPr>
          <p:cNvSpPr txBox="1"/>
          <p:nvPr/>
        </p:nvSpPr>
        <p:spPr>
          <a:xfrm>
            <a:off x="7270376" y="3429000"/>
            <a:ext cx="4697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ground- and excited-state properties of a given N-electron system are given uniquely by the ground state particle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wavefunction, 3N variables, is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density, 3 variables, is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What’s the catch?</a:t>
            </a:r>
          </a:p>
        </p:txBody>
      </p:sp>
    </p:spTree>
    <p:extLst>
      <p:ext uri="{BB962C8B-B14F-4D97-AF65-F5344CB8AC3E}">
        <p14:creationId xmlns:p14="http://schemas.microsoft.com/office/powerpoint/2010/main" val="126045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EE37C-2417-8854-6B1C-7F340D282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6DCB73-AEA8-EE29-ED36-3D2FBBC7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46180" cy="1289997"/>
          </a:xfrm>
        </p:spPr>
        <p:txBody>
          <a:bodyPr>
            <a:normAutofit/>
          </a:bodyPr>
          <a:lstStyle/>
          <a:p>
            <a:pPr lvl="1"/>
            <a:r>
              <a:rPr lang="en-GB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state – Kohn-Sham theory</a:t>
            </a:r>
          </a:p>
        </p:txBody>
      </p:sp>
      <p:pic>
        <p:nvPicPr>
          <p:cNvPr id="2" name="Picture 1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5C155F9E-BC87-04DD-02D3-01EEC4A0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E60CB-631D-9FB2-0F2F-946F148BFF24}"/>
                  </a:ext>
                </a:extLst>
              </p:cNvPr>
              <p:cNvSpPr txBox="1"/>
              <p:nvPr/>
            </p:nvSpPr>
            <p:spPr>
              <a:xfrm>
                <a:off x="3899466" y="1289997"/>
                <a:ext cx="3156057" cy="319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+∫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GB" dirty="0"/>
                  <a:t>n(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GB" dirty="0"/>
                  <a:t>)d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E60CB-631D-9FB2-0F2F-946F148BF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466" y="1289997"/>
                <a:ext cx="3156057" cy="319639"/>
              </a:xfrm>
              <a:prstGeom prst="rect">
                <a:avLst/>
              </a:prstGeom>
              <a:blipFill>
                <a:blip r:embed="rId3"/>
                <a:stretch>
                  <a:fillRect l="-2708" t="-28846" r="-7544" b="-44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D3B8A6-4F14-90D0-BCDC-DD8C3403AC5B}"/>
                  </a:ext>
                </a:extLst>
              </p:cNvPr>
              <p:cNvSpPr txBox="1"/>
              <p:nvPr/>
            </p:nvSpPr>
            <p:spPr>
              <a:xfrm>
                <a:off x="2934386" y="2373431"/>
                <a:ext cx="540846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]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D3B8A6-4F14-90D0-BCDC-DD8C3403A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386" y="2373431"/>
                <a:ext cx="5408468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0921D7-EF7B-1536-B3CC-33C4B54899FF}"/>
                  </a:ext>
                </a:extLst>
              </p:cNvPr>
              <p:cNvSpPr txBox="1"/>
              <p:nvPr/>
            </p:nvSpPr>
            <p:spPr>
              <a:xfrm>
                <a:off x="2754433" y="3554506"/>
                <a:ext cx="5768374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𝑥𝑐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0921D7-EF7B-1536-B3CC-33C4B5489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3" y="3554506"/>
                <a:ext cx="5768374" cy="616387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995956C-7A2D-1AE0-1240-2DAB43CB089B}"/>
              </a:ext>
            </a:extLst>
          </p:cNvPr>
          <p:cNvSpPr txBox="1"/>
          <p:nvPr/>
        </p:nvSpPr>
        <p:spPr>
          <a:xfrm>
            <a:off x="1073247" y="4494074"/>
            <a:ext cx="10921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have we done?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Created a closed self-consistent form to extract the </a:t>
            </a:r>
            <a:r>
              <a:rPr lang="en-GB" dirty="0" err="1"/>
              <a:t>eigenspectrum</a:t>
            </a:r>
            <a:r>
              <a:rPr lang="en-GB" dirty="0"/>
              <a:t> of 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Introduced two new quantities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Hartee</a:t>
            </a:r>
            <a:r>
              <a:rPr lang="en-GB" dirty="0"/>
              <a:t> term and exchange-correlation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problem in principle becomes a boundary value problem solved by Euler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Note that Kohn-Sham states/”orbitals” are auxiliary quantities and do not represent excitations of the system!</a:t>
            </a:r>
          </a:p>
        </p:txBody>
      </p:sp>
    </p:spTree>
    <p:extLst>
      <p:ext uri="{BB962C8B-B14F-4D97-AF65-F5344CB8AC3E}">
        <p14:creationId xmlns:p14="http://schemas.microsoft.com/office/powerpoint/2010/main" val="29100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85858-7159-83BB-481D-BA4B15C74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72C9-9730-A792-5D78-60CA7830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46180" cy="1289997"/>
          </a:xfrm>
        </p:spPr>
        <p:txBody>
          <a:bodyPr>
            <a:normAutofit/>
          </a:bodyPr>
          <a:lstStyle/>
          <a:p>
            <a:pPr lvl="1"/>
            <a:r>
              <a:rPr lang="en-GB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state – Some Approximations</a:t>
            </a:r>
          </a:p>
        </p:txBody>
      </p:sp>
      <p:pic>
        <p:nvPicPr>
          <p:cNvPr id="2" name="Picture 1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481911FC-0DA5-F38F-3B24-DE3752E6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8400"/>
            <a:ext cx="920847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BBE1E3-9266-5469-A756-75E3451CEF0E}"/>
              </a:ext>
            </a:extLst>
          </p:cNvPr>
          <p:cNvSpPr txBox="1"/>
          <p:nvPr/>
        </p:nvSpPr>
        <p:spPr>
          <a:xfrm>
            <a:off x="42493" y="1289997"/>
            <a:ext cx="55670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Born-Oppenheimer approximation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Ions are fat and slow!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Decouple time scales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Ions become part of a fixed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Pseudopotentials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Highly oscillatory wavefunctions near the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Merge core electrons with nucleus to form an effective 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Smooths out 1/r Coulomb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Many flavours and choices depending on need and prescription – consult your doctor (of DFT)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1: Pseudopotential and pseudowavefunction vs all-electron counterparts. |  Download Scientific Diagram">
            <a:extLst>
              <a:ext uri="{FF2B5EF4-FFF2-40B4-BE49-F238E27FC236}">
                <a16:creationId xmlns:a16="http://schemas.microsoft.com/office/drawing/2014/main" id="{2665172F-C15B-674B-24C6-A2C8C1E1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54" y="4831977"/>
            <a:ext cx="1844487" cy="184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808043-10FB-09A6-C10A-A5E45C6EFB32}"/>
              </a:ext>
            </a:extLst>
          </p:cNvPr>
          <p:cNvSpPr txBox="1"/>
          <p:nvPr/>
        </p:nvSpPr>
        <p:spPr>
          <a:xfrm>
            <a:off x="5652067" y="1289997"/>
            <a:ext cx="620357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Exchange-correlation potential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Accounts for fermion behaviour of electrons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Exchange – electrons with same spin must occupy different spatial orbits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Correlation – Electrons repel each other beyond simple Coulomb interactions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Local density approximation (LDA)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xc energy at a point in space depends on local density and assumes the system is locally homogeneous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Exchange from Dirac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Correlation from Quantum monte Carlo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Tends to </a:t>
            </a:r>
            <a:r>
              <a:rPr lang="en-GB" dirty="0" err="1"/>
              <a:t>overbind</a:t>
            </a:r>
            <a:r>
              <a:rPr lang="en-GB" dirty="0"/>
              <a:t> but is simple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Generalised gradient approximation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Incorporate gradient of density to account for inhomogeneities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Exchange – enhanced LDA with a gradient factor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Correlation – similar gradient corrections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Improved accuracy for geometries</a:t>
            </a:r>
          </a:p>
        </p:txBody>
      </p:sp>
    </p:spTree>
    <p:extLst>
      <p:ext uri="{BB962C8B-B14F-4D97-AF65-F5344CB8AC3E}">
        <p14:creationId xmlns:p14="http://schemas.microsoft.com/office/powerpoint/2010/main" val="22806953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.2058"/>
  <p:tag name="ORIGINALWIDTH" val="3968.504"/>
  <p:tag name="OUTPUTTYPE" val="PNG"/>
  <p:tag name="IGUANATEXVERSION" val="160"/>
  <p:tag name="LATEXADDIN" val="\documentclass{article}&#10;\usepackage{amsmath}&#10;\pagestyle{empty}&#10;\begin{document}&#10;&#10;\begin{equation*}&#10;    H = \sum_{i} \frac{ P_{i}^{2} }{2m_{i}} + \sum_{I} \frac{ P_{I}^{2} }{2M_{I}} + \sum_{i&gt;j} \frac{e^{2}}{ |\textbf{r}_{i} - \textbf{r}_{j}| } - \sum_{i,I} \frac{ Z_{I} e^{2} }{ | \textbf{r}_{i} - \textbf{R}_{I} |} + \sum_{I&gt;J} \frac{ Z_{I}Z_{J}e^{2}}{ | \textbf{R}_{I} - \textbf{R}_{J} | }&#10;    \label{eqn:MB_Ham}&#10;\end{equation*}&#10;&#10;&#10;\end{document}"/>
  <p:tag name="IGUANATEXSIZE" val="20"/>
  <p:tag name="IGUANATEXCURSOR" val="42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37.12"/>
  <p:tag name="OUTPUTTYPE" val="PNG"/>
  <p:tag name="IGUANATEXVERSION" val="160"/>
  <p:tag name="LATEXADDIN" val="\documentclass{article}&#10;\usepackage{amsmath}&#10;\pagestyle{empty}&#10;\begin{document}&#10;&#10;\begin{equation*}&#10;    h_{KS}\varphi_{i}(\textbf{r}) = \varepsilon_{i}\varphi_{i}(\textbf{r})&#10;    \label{eqn:hKS}&#10;\end{equation*}&#10;&#10;\end{document}"/>
  <p:tag name="IGUANATEXSIZE" val="20"/>
  <p:tag name="IGUANATEXCURSOR" val="173"/>
  <p:tag name="TRANSPARENCY" val="True"/>
  <p:tag name="LATEXENGINEID" val="0"/>
  <p:tag name="TEMPFOLDER" val="C:\Users\jones\Documents\Software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.2058"/>
  <p:tag name="ORIGINALWIDTH" val="3968.504"/>
  <p:tag name="OUTPUTTYPE" val="PNG"/>
  <p:tag name="IGUANATEXVERSION" val="160"/>
  <p:tag name="LATEXADDIN" val="\documentclass{article}&#10;\usepackage{amsmath}&#10;\pagestyle{empty}&#10;\begin{document}&#10;&#10;\begin{equation*}&#10;    H = \sum_{i} \frac{ P_{i}^{2} }{2m_{i}} + \sum_{I} \frac{ P_{I}^{2} }{2M_{I}} + \sum_{i&gt;j} \frac{e^{2}}{ |\textbf{r}_{i} - \textbf{r}_{j}| } - \sum_{i,I} \frac{ Z_{I} e^{2} }{ | \textbf{r}_{i} - \textbf{R}_{I} |} + \sum_{I&gt;J} \frac{ Z_{I}Z_{J}e^{2}}{ | \textbf{R}_{I} - \textbf{R}_{J} | }&#10;    \label{eqn:MB_Ham}&#10;\end{equation*}&#10;&#10;&#10;\end{document}"/>
  <p:tag name="IGUANATEXSIZE" val="20"/>
  <p:tag name="IGUANATEXCURSOR" val="42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37.12"/>
  <p:tag name="OUTPUTTYPE" val="PNG"/>
  <p:tag name="IGUANATEXVERSION" val="160"/>
  <p:tag name="LATEXADDIN" val="\documentclass{article}&#10;\usepackage{amsmath}&#10;\pagestyle{empty}&#10;\begin{document}&#10;&#10;\begin{equation*}&#10;    h_{KS}\varphi_{i}(\textbf{r}) = \varepsilon_{i}\varphi_{i}(\textbf{r})&#10;    \label{eqn:hKS}&#10;\end{equation*}&#10;&#10;\end{document}"/>
  <p:tag name="IGUANATEXSIZE" val="20"/>
  <p:tag name="IGUANATEXCURSOR" val="173"/>
  <p:tag name="TRANSPARENCY" val="True"/>
  <p:tag name="LATEXENGINEID" val="0"/>
  <p:tag name="TEMPFOLDER" val="C:\Users\jones\Documents\Software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.2058"/>
  <p:tag name="ORIGINALWIDTH" val="3968.504"/>
  <p:tag name="OUTPUTTYPE" val="PNG"/>
  <p:tag name="IGUANATEXVERSION" val="160"/>
  <p:tag name="LATEXADDIN" val="\documentclass{article}&#10;\usepackage{amsmath}&#10;\pagestyle{empty}&#10;\begin{document}&#10;&#10;\begin{equation*}&#10;    H = \sum_{i} \frac{ P_{i}^{2} }{2m_{i}} + \sum_{I} \frac{ P_{I}^{2} }{2M_{I}} + \sum_{i&gt;j} \frac{e^{2}}{ |\textbf{r}_{i} - \textbf{r}_{j}| } - \sum_{i,I} \frac{ Z_{I} e^{2} }{ | \textbf{r}_{i} - \textbf{R}_{I} |} + \sum_{I&gt;J} \frac{ Z_{I}Z_{J}e^{2}}{ | \textbf{R}_{I} - \textbf{R}_{J} | }&#10;    \label{eqn:MB_Ham}&#10;\end{equation*}&#10;&#10;&#10;\end{document}"/>
  <p:tag name="IGUANATEXSIZE" val="20"/>
  <p:tag name="IGUANATEXCURSOR" val="42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2716.161"/>
  <p:tag name="OUTPUTTYPE" val="PNG"/>
  <p:tag name="IGUANATEXVERSION" val="160"/>
  <p:tag name="LATEXADDIN" val="\documentclass{article}&#10;\usepackage{amsmath}&#10;\pagestyle{empty}&#10;\begin{document}&#10;&#10;\begin{equation*}&#10;h_{KS}[n] = -\frac{1}{2}\nabla^{2} + V_{ext}(\textbf{r}) + V_{H}[n](\textbf{r}) + V_{XC}[n](\textbf{r}) &#10;\end{equation*}&#10;&#10;&#10;\end{document}"/>
  <p:tag name="IGUANATEXSIZE" val="20"/>
  <p:tag name="IGUANATEXCURSOR" val="203"/>
  <p:tag name="TRANSPARENCY" val="True"/>
  <p:tag name="LATEXENGINEID" val="0"/>
  <p:tag name="TEMPFOLDER" val="C:\Users\jones\Documents\Software\"/>
  <p:tag name="LATEXFORMHEIGHT" val="406"/>
  <p:tag name="LATEXFORMWIDTH" val="64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1171.354"/>
  <p:tag name="OUTPUTTYPE" val="PNG"/>
  <p:tag name="IGUANATEXVERSION" val="160"/>
  <p:tag name="LATEXADDIN" val="\documentclass{article}&#10;\usepackage{amsmath}&#10;\pagestyle{empty}&#10;\begin{document}&#10;&#10;\begin{equation*}&#10;V_{H}[n] = \int \frac{n'}{|r-r'|}dr'&#10;\end{equation*}&#10;&#10;&#10;\end{document}"/>
  <p:tag name="IGUANATEXSIZE" val="20"/>
  <p:tag name="IGUANATEXCURSOR" val="100"/>
  <p:tag name="TRANSPARENCY" val="True"/>
  <p:tag name="LATEXENGINEID" val="0"/>
  <p:tag name="TEMPFOLDER" val="C:\Users\jones\Documents\Software\"/>
  <p:tag name="LATEXFORMHEIGHT" val="279.3"/>
  <p:tag name="LATEXFORMWIDTH" val="441.7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.7169"/>
  <p:tag name="ORIGINALWIDTH" val="1031.121"/>
  <p:tag name="OUTPUTTYPE" val="PNG"/>
  <p:tag name="IGUANATEXVERSION" val="160"/>
  <p:tag name="LATEXADDIN" val="\documentclass{article}&#10;\usepackage{amsmath}&#10;\pagestyle{empty}&#10;\begin{document}&#10;&#10;\begin{equation*}&#10;V_{XC}[n] = \frac{\delta E_{XC}[n]}{\delta n}&#10;\end{equation*}&#10;&#10;&#10;\end{document}"/>
  <p:tag name="IGUANATEXSIZE" val="20"/>
  <p:tag name="IGUANATEXCURSOR" val="143"/>
  <p:tag name="TRANSPARENCY" val="True"/>
  <p:tag name="LATEXENGINEID" val="0"/>
  <p:tag name="TEMPFOLDER" val="C:\Users\jones\Documents\Software\"/>
  <p:tag name="LATEXFORMHEIGHT" val="406"/>
  <p:tag name="LATEXFORMWIDTH" val="64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1912.261"/>
  <p:tag name="OUTPUTTYPE" val="PNG"/>
  <p:tag name="IGUANATEXVERSION" val="160"/>
  <p:tag name="LATEXADDIN" val="\documentclass{article}&#10;\usepackage{amsmath}&#10;\pagestyle{empty}&#10;\begin{document}&#10;&#10;\begin{equation*}&#10;    i \frac{\partial}{\partial t} \varphi_{i}(\textbf{r},t) = h_{KS}[n(\textbf{r},t)](t)\varphi_{i}(\textbf{r},t),&#10;    \label{eqn:TDKS}&#10;\end{equation*}&#10;&#10;&#10;\end{document}"/>
  <p:tag name="IGUANATEXSIZE" val="20"/>
  <p:tag name="IGUANATEXCURSOR" val="24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97.788"/>
  <p:tag name="OUTPUTTYPE" val="PNG"/>
  <p:tag name="IGUANATEXVERSION" val="160"/>
  <p:tag name="LATEXADDIN" val="\documentclass{article}&#10;\usepackage{amsmath}&#10;\pagestyle{empty}&#10;\begin{document}&#10;&#10;\begin{equation*}&#10;    V(r,t) = f(r)cos(\omega t + \phi(t))g(t)&#10;\end{equation*}&#10;&#10;\end{document}"/>
  <p:tag name="IGUANATEXSIZE" val="20"/>
  <p:tag name="IGUANATEXCURSOR" val="143"/>
  <p:tag name="TRANSPARENCY" val="True"/>
  <p:tag name="LATEXENGINEID" val="0"/>
  <p:tag name="TEMPFOLDER" val="C:\Users\jones\Documents\Software\"/>
  <p:tag name="LATEXFORMHEIGHT" val="373.8"/>
  <p:tag name="LATEXFORMWIDTH" val="693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f8a87d06-8e1a-47b6-b006-f84ebef4b14c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A452D42DB950408241E4BD012ECD7F" ma:contentTypeVersion="15" ma:contentTypeDescription="Create a new document." ma:contentTypeScope="" ma:versionID="fdfefc0ae870f3b27274b6e21f6522bd">
  <xsd:schema xmlns:xsd="http://www.w3.org/2001/XMLSchema" xmlns:xs="http://www.w3.org/2001/XMLSchema" xmlns:p="http://schemas.microsoft.com/office/2006/metadata/properties" xmlns:ns1="http://schemas.microsoft.com/sharepoint/v3" xmlns:ns3="f8a87d06-8e1a-47b6-b006-f84ebef4b14c" xmlns:ns4="50dc6ea1-d12b-407d-b32c-c6dd3998e3da" targetNamespace="http://schemas.microsoft.com/office/2006/metadata/properties" ma:root="true" ma:fieldsID="5068e183d0c90de7aa16d7404aca371f" ns1:_="" ns3:_="" ns4:_="">
    <xsd:import namespace="http://schemas.microsoft.com/sharepoint/v3"/>
    <xsd:import namespace="f8a87d06-8e1a-47b6-b006-f84ebef4b14c"/>
    <xsd:import namespace="50dc6ea1-d12b-407d-b32c-c6dd3998e3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a87d06-8e1a-47b6-b006-f84ebef4b1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c6ea1-d12b-407d-b32c-c6dd3998e3d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purl.org/dc/dcmitype/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50dc6ea1-d12b-407d-b32c-c6dd3998e3da"/>
    <ds:schemaRef ds:uri="f8a87d06-8e1a-47b6-b006-f84ebef4b14c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842EFA-17B4-4680-81D4-5ECDBD2BB4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8a87d06-8e1a-47b6-b006-f84ebef4b14c"/>
    <ds:schemaRef ds:uri="50dc6ea1-d12b-407d-b32c-c6dd3998e3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1158</Words>
  <Application>Microsoft Office PowerPoint</Application>
  <PresentationFormat>Widescreen</PresentationFormat>
  <Paragraphs>207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Consolas</vt:lpstr>
      <vt:lpstr>Times New Roman</vt:lpstr>
      <vt:lpstr>Office Theme</vt:lpstr>
      <vt:lpstr>Masterclass Series Time-Dependent Density-Functional Theory (TDDFT)</vt:lpstr>
      <vt:lpstr>What’s the agenda, Brenda? What’s the plan, Stan?</vt:lpstr>
      <vt:lpstr>What’s the agenda, Brenda? What’s the plan, Stan?</vt:lpstr>
      <vt:lpstr>PowerPoint Presentation</vt:lpstr>
      <vt:lpstr>Introduction – The many-body challenge</vt:lpstr>
      <vt:lpstr>Ground state – many-body problem</vt:lpstr>
      <vt:lpstr>Ground state – wavefunction to density</vt:lpstr>
      <vt:lpstr>Ground state – Kohn-Sham theory</vt:lpstr>
      <vt:lpstr>Ground state – Some Approximations</vt:lpstr>
      <vt:lpstr>Ground state – SCF Convergence</vt:lpstr>
      <vt:lpstr>Introduction and ground state - Summary</vt:lpstr>
      <vt:lpstr>What’s the agenda, Brenda? What’s the plan, Stan?</vt:lpstr>
      <vt:lpstr>What’s the agenda, Brenda? What’s the plan, Stan?</vt:lpstr>
      <vt:lpstr>Time-dependence – Runge-Gross theorem</vt:lpstr>
      <vt:lpstr>Time-dependence – Propagation methods</vt:lpstr>
      <vt:lpstr>Why do a simulation?</vt:lpstr>
      <vt:lpstr>PowerPoint Presentation</vt:lpstr>
      <vt:lpstr>What can be calculated - static?</vt:lpstr>
      <vt:lpstr>What can be calculated – time-dependent?</vt:lpstr>
      <vt:lpstr>Time for some worked examples?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Multiscale Modelling of Plasmon Enhanced Photocatalysis</dc:title>
  <dc:creator>Robert Jones</dc:creator>
  <cp:lastModifiedBy>Robert Jones</cp:lastModifiedBy>
  <cp:revision>190</cp:revision>
  <dcterms:created xsi:type="dcterms:W3CDTF">2022-12-05T15:55:55Z</dcterms:created>
  <dcterms:modified xsi:type="dcterms:W3CDTF">2025-03-26T12:28:12Z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0x0101008EA452D42DB950408241E4BD012ECD7F</vt:lpwstr>
  </property>
</Properties>
</file>